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70" r:id="rId3"/>
    <p:sldId id="260" r:id="rId4"/>
    <p:sldId id="271" r:id="rId5"/>
    <p:sldId id="257" r:id="rId6"/>
    <p:sldId id="258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7"/>
    <p:restoredTop sz="96197"/>
  </p:normalViewPr>
  <p:slideViewPr>
    <p:cSldViewPr snapToGrid="0" snapToObjects="1">
      <p:cViewPr varScale="1">
        <p:scale>
          <a:sx n="111" d="100"/>
          <a:sy n="111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2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6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7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9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3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6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9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8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9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2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5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F87819-B70D-4927-B657-7D175613F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B3820D-C773-4632-9F79-C890E1B2B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177668"/>
          </a:xfrm>
          <a:custGeom>
            <a:avLst/>
            <a:gdLst>
              <a:gd name="connsiteX0" fmla="*/ 6861986 w 12191999"/>
              <a:gd name="connsiteY0" fmla="*/ 6107659 h 6177668"/>
              <a:gd name="connsiteX1" fmla="*/ 6860986 w 12191999"/>
              <a:gd name="connsiteY1" fmla="*/ 6107739 h 6177668"/>
              <a:gd name="connsiteX2" fmla="*/ 6860759 w 12191999"/>
              <a:gd name="connsiteY2" fmla="*/ 6108287 h 6177668"/>
              <a:gd name="connsiteX3" fmla="*/ 0 w 12191999"/>
              <a:gd name="connsiteY3" fmla="*/ 0 h 6177668"/>
              <a:gd name="connsiteX4" fmla="*/ 12191999 w 12191999"/>
              <a:gd name="connsiteY4" fmla="*/ 0 h 6177668"/>
              <a:gd name="connsiteX5" fmla="*/ 12191999 w 12191999"/>
              <a:gd name="connsiteY5" fmla="*/ 5215324 h 6177668"/>
              <a:gd name="connsiteX6" fmla="*/ 12144282 w 12191999"/>
              <a:gd name="connsiteY6" fmla="*/ 5229900 h 6177668"/>
              <a:gd name="connsiteX7" fmla="*/ 11759192 w 12191999"/>
              <a:gd name="connsiteY7" fmla="*/ 5336208 h 6177668"/>
              <a:gd name="connsiteX8" fmla="*/ 10505159 w 12191999"/>
              <a:gd name="connsiteY8" fmla="*/ 5627228 h 6177668"/>
              <a:gd name="connsiteX9" fmla="*/ 9501755 w 12191999"/>
              <a:gd name="connsiteY9" fmla="*/ 5807012 h 6177668"/>
              <a:gd name="connsiteX10" fmla="*/ 8534155 w 12191999"/>
              <a:gd name="connsiteY10" fmla="*/ 5944240 h 6177668"/>
              <a:gd name="connsiteX11" fmla="*/ 7790171 w 12191999"/>
              <a:gd name="connsiteY11" fmla="*/ 6026297 h 6177668"/>
              <a:gd name="connsiteX12" fmla="*/ 7024337 w 12191999"/>
              <a:gd name="connsiteY12" fmla="*/ 6093812 h 6177668"/>
              <a:gd name="connsiteX13" fmla="*/ 7008892 w 12191999"/>
              <a:gd name="connsiteY13" fmla="*/ 6095938 h 6177668"/>
              <a:gd name="connsiteX14" fmla="*/ 6862735 w 12191999"/>
              <a:gd name="connsiteY14" fmla="*/ 6107599 h 6177668"/>
              <a:gd name="connsiteX15" fmla="*/ 6872248 w 12191999"/>
              <a:gd name="connsiteY15" fmla="*/ 6109467 h 6177668"/>
              <a:gd name="connsiteX16" fmla="*/ 6907812 w 12191999"/>
              <a:gd name="connsiteY16" fmla="*/ 6107715 h 6177668"/>
              <a:gd name="connsiteX17" fmla="*/ 6956484 w 12191999"/>
              <a:gd name="connsiteY17" fmla="*/ 6104658 h 6177668"/>
              <a:gd name="connsiteX18" fmla="*/ 7652688 w 12191999"/>
              <a:gd name="connsiteY18" fmla="*/ 6071273 h 6177668"/>
              <a:gd name="connsiteX19" fmla="*/ 8699923 w 12191999"/>
              <a:gd name="connsiteY19" fmla="*/ 5982083 h 6177668"/>
              <a:gd name="connsiteX20" fmla="*/ 9557819 w 12191999"/>
              <a:gd name="connsiteY20" fmla="*/ 5875435 h 6177668"/>
              <a:gd name="connsiteX21" fmla="*/ 10709534 w 12191999"/>
              <a:gd name="connsiteY21" fmla="*/ 5676156 h 6177668"/>
              <a:gd name="connsiteX22" fmla="*/ 12081554 w 12191999"/>
              <a:gd name="connsiteY22" fmla="*/ 5341561 h 6177668"/>
              <a:gd name="connsiteX23" fmla="*/ 12191999 w 12191999"/>
              <a:gd name="connsiteY23" fmla="*/ 5308238 h 6177668"/>
              <a:gd name="connsiteX24" fmla="*/ 12191999 w 12191999"/>
              <a:gd name="connsiteY24" fmla="*/ 5364054 h 6177668"/>
              <a:gd name="connsiteX25" fmla="*/ 11911964 w 12191999"/>
              <a:gd name="connsiteY25" fmla="*/ 5447316 h 6177668"/>
              <a:gd name="connsiteX26" fmla="*/ 11020049 w 12191999"/>
              <a:gd name="connsiteY26" fmla="*/ 5667491 h 6177668"/>
              <a:gd name="connsiteX27" fmla="*/ 10064425 w 12191999"/>
              <a:gd name="connsiteY27" fmla="*/ 5852245 h 6177668"/>
              <a:gd name="connsiteX28" fmla="*/ 9264124 w 12191999"/>
              <a:gd name="connsiteY28" fmla="*/ 5971252 h 6177668"/>
              <a:gd name="connsiteX29" fmla="*/ 8654182 w 12191999"/>
              <a:gd name="connsiteY29" fmla="*/ 6042605 h 6177668"/>
              <a:gd name="connsiteX30" fmla="*/ 7938866 w 12191999"/>
              <a:gd name="connsiteY30" fmla="*/ 6105677 h 6177668"/>
              <a:gd name="connsiteX31" fmla="*/ 7008089 w 12191999"/>
              <a:gd name="connsiteY31" fmla="*/ 6158427 h 6177668"/>
              <a:gd name="connsiteX32" fmla="*/ 6549390 w 12191999"/>
              <a:gd name="connsiteY32" fmla="*/ 6172697 h 6177668"/>
              <a:gd name="connsiteX33" fmla="*/ 6433696 w 12191999"/>
              <a:gd name="connsiteY33" fmla="*/ 6177668 h 6177668"/>
              <a:gd name="connsiteX34" fmla="*/ 6127899 w 12191999"/>
              <a:gd name="connsiteY34" fmla="*/ 6177668 h 6177668"/>
              <a:gd name="connsiteX35" fmla="*/ 6048391 w 12191999"/>
              <a:gd name="connsiteY35" fmla="*/ 6172953 h 6177668"/>
              <a:gd name="connsiteX36" fmla="*/ 5334221 w 12191999"/>
              <a:gd name="connsiteY36" fmla="*/ 6135747 h 6177668"/>
              <a:gd name="connsiteX37" fmla="*/ 4413510 w 12191999"/>
              <a:gd name="connsiteY37" fmla="*/ 6072039 h 6177668"/>
              <a:gd name="connsiteX38" fmla="*/ 3438265 w 12191999"/>
              <a:gd name="connsiteY38" fmla="*/ 5970870 h 6177668"/>
              <a:gd name="connsiteX39" fmla="*/ 2425303 w 12191999"/>
              <a:gd name="connsiteY39" fmla="*/ 5848805 h 6177668"/>
              <a:gd name="connsiteX40" fmla="*/ 1293973 w 12191999"/>
              <a:gd name="connsiteY40" fmla="*/ 5671060 h 6177668"/>
              <a:gd name="connsiteX41" fmla="*/ 126888 w 12191999"/>
              <a:gd name="connsiteY41" fmla="*/ 5425029 h 6177668"/>
              <a:gd name="connsiteX42" fmla="*/ 0 w 12191999"/>
              <a:gd name="connsiteY42" fmla="*/ 5392100 h 6177668"/>
              <a:gd name="connsiteX43" fmla="*/ 0 w 12191999"/>
              <a:gd name="connsiteY43" fmla="*/ 5333771 h 6177668"/>
              <a:gd name="connsiteX44" fmla="*/ 130837 w 12191999"/>
              <a:gd name="connsiteY44" fmla="*/ 5368509 h 6177668"/>
              <a:gd name="connsiteX45" fmla="*/ 660204 w 12191999"/>
              <a:gd name="connsiteY45" fmla="*/ 5490001 h 6177668"/>
              <a:gd name="connsiteX46" fmla="*/ 1831416 w 12191999"/>
              <a:gd name="connsiteY46" fmla="*/ 5705715 h 6177668"/>
              <a:gd name="connsiteX47" fmla="*/ 2677204 w 12191999"/>
              <a:gd name="connsiteY47" fmla="*/ 5825742 h 6177668"/>
              <a:gd name="connsiteX48" fmla="*/ 2644716 w 12191999"/>
              <a:gd name="connsiteY48" fmla="*/ 5815549 h 6177668"/>
              <a:gd name="connsiteX49" fmla="*/ 1173182 w 12191999"/>
              <a:gd name="connsiteY49" fmla="*/ 5474074 h 6177668"/>
              <a:gd name="connsiteX50" fmla="*/ 479527 w 12191999"/>
              <a:gd name="connsiteY50" fmla="*/ 5269379 h 6177668"/>
              <a:gd name="connsiteX51" fmla="*/ 0 w 12191999"/>
              <a:gd name="connsiteY51" fmla="*/ 5107083 h 617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2C56B-F3B0-4B69-9A03-9619633BE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24869" b="2746"/>
          <a:stretch/>
        </p:blipFill>
        <p:spPr>
          <a:xfrm>
            <a:off x="21" y="10"/>
            <a:ext cx="12191979" cy="6177658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0A2946-3910-1A49-8DC7-6666F77B4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6747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Lemon Batteries</a:t>
            </a:r>
            <a:br>
              <a:rPr lang="en-US" sz="8000" dirty="0">
                <a:solidFill>
                  <a:srgbClr val="FFFF00"/>
                </a:solidFill>
              </a:rPr>
            </a:br>
            <a:r>
              <a:rPr lang="en-US" sz="8000" dirty="0" err="1">
                <a:solidFill>
                  <a:srgbClr val="FFFF00"/>
                </a:solidFill>
              </a:rPr>
              <a:t>柠檬电池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EF065-AC5C-7041-B338-D3C7A8F1C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7080"/>
            <a:ext cx="9144000" cy="119732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How to make them and how they work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CB8EB4B-AFE9-41E8-95B0-F246E574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3650059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4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D4E6-E2EF-434A-9CB2-A03BE47E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365125"/>
            <a:ext cx="12091987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How many lemons with metal strips </a:t>
            </a:r>
            <a:br>
              <a:rPr lang="en-US" sz="4000" dirty="0"/>
            </a:br>
            <a:r>
              <a:rPr lang="en-US" sz="4000" dirty="0"/>
              <a:t>do you need to light up an LED?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297662-3EF4-0643-BD29-8C776E70DFA6}"/>
              </a:ext>
            </a:extLst>
          </p:cNvPr>
          <p:cNvSpPr txBox="1"/>
          <p:nvPr/>
        </p:nvSpPr>
        <p:spPr>
          <a:xfrm>
            <a:off x="1759352" y="6196117"/>
            <a:ext cx="2875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1 battery</a:t>
            </a:r>
            <a:r>
              <a:rPr lang="zh-CN" altLang="en-US" sz="3200" dirty="0">
                <a:latin typeface="+mj-lt"/>
              </a:rPr>
              <a:t> 一</a:t>
            </a:r>
            <a:endParaRPr lang="en-US" sz="3200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AE4746-B629-4E49-9075-D62A9DA69D45}"/>
              </a:ext>
            </a:extLst>
          </p:cNvPr>
          <p:cNvSpPr txBox="1"/>
          <p:nvPr/>
        </p:nvSpPr>
        <p:spPr>
          <a:xfrm>
            <a:off x="4752070" y="6196116"/>
            <a:ext cx="2687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2 </a:t>
            </a:r>
            <a:r>
              <a:rPr lang="en-US" sz="3200" dirty="0" err="1">
                <a:latin typeface="+mj-lt"/>
              </a:rPr>
              <a:t>batteries二</a:t>
            </a:r>
            <a:endParaRPr lang="en-US" sz="3200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52BF59-0F1E-9042-8185-0F4006589F9F}"/>
              </a:ext>
            </a:extLst>
          </p:cNvPr>
          <p:cNvSpPr txBox="1"/>
          <p:nvPr/>
        </p:nvSpPr>
        <p:spPr>
          <a:xfrm>
            <a:off x="7702750" y="6200487"/>
            <a:ext cx="4012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3 batteries</a:t>
            </a:r>
            <a:r>
              <a:rPr lang="zh-CN" altLang="en-US" sz="3200" dirty="0">
                <a:latin typeface="+mj-lt"/>
              </a:rPr>
              <a:t> 三个电池</a:t>
            </a:r>
            <a:endParaRPr lang="en-US" sz="32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436FF-486A-5E46-BC4D-842AD4594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218" y="1933294"/>
            <a:ext cx="2215908" cy="4039513"/>
          </a:xfrm>
          <a:prstGeom prst="rect">
            <a:avLst/>
          </a:prstGeom>
        </p:spPr>
      </p:pic>
      <p:pic>
        <p:nvPicPr>
          <p:cNvPr id="8" name="Picture 7" descr="A picture containing eaten&#10;&#10;Description automatically generated">
            <a:extLst>
              <a:ext uri="{FF2B5EF4-FFF2-40B4-BE49-F238E27FC236}">
                <a16:creationId xmlns:a16="http://schemas.microsoft.com/office/drawing/2014/main" id="{AAF284F1-E300-F545-8A66-519FBFA77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4" y="1949137"/>
            <a:ext cx="2343959" cy="4039513"/>
          </a:xfrm>
          <a:prstGeom prst="rect">
            <a:avLst/>
          </a:prstGeom>
        </p:spPr>
      </p:pic>
      <p:pic>
        <p:nvPicPr>
          <p:cNvPr id="10" name="Picture 9" descr="A bug on a leaf&#10;&#10;Description automatically generated with medium confidence">
            <a:extLst>
              <a:ext uri="{FF2B5EF4-FFF2-40B4-BE49-F238E27FC236}">
                <a16:creationId xmlns:a16="http://schemas.microsoft.com/office/drawing/2014/main" id="{E1577DF9-F1B0-714A-AD15-8F0563E6F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749" y="1933294"/>
            <a:ext cx="2170593" cy="405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2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D4E6-E2EF-434A-9CB2-A03BE47E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365125"/>
            <a:ext cx="12091987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How many lemons with nails &amp; pennies </a:t>
            </a:r>
            <a:br>
              <a:rPr lang="en-US" sz="4000" dirty="0"/>
            </a:br>
            <a:r>
              <a:rPr lang="en-US" sz="4000" dirty="0"/>
              <a:t>do you need to light up an LED?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52BF59-0F1E-9042-8185-0F4006589F9F}"/>
              </a:ext>
            </a:extLst>
          </p:cNvPr>
          <p:cNvSpPr txBox="1"/>
          <p:nvPr/>
        </p:nvSpPr>
        <p:spPr>
          <a:xfrm>
            <a:off x="4773554" y="6093401"/>
            <a:ext cx="2247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3 batteries</a:t>
            </a:r>
          </a:p>
        </p:txBody>
      </p:sp>
      <p:pic>
        <p:nvPicPr>
          <p:cNvPr id="4" name="Picture 3" descr="A picture containing fruit, dark, light&#10;&#10;Description automatically generated">
            <a:extLst>
              <a:ext uri="{FF2B5EF4-FFF2-40B4-BE49-F238E27FC236}">
                <a16:creationId xmlns:a16="http://schemas.microsoft.com/office/drawing/2014/main" id="{CAF173D3-9033-7840-8E53-8E229CA5B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286" y="1989662"/>
            <a:ext cx="5181775" cy="388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D4E6-E2EF-434A-9CB2-A03BE47E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365125"/>
            <a:ext cx="12091987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What happens to amperage when you </a:t>
            </a:r>
            <a:br>
              <a:rPr lang="en-US" sz="4000" dirty="0"/>
            </a:br>
            <a:r>
              <a:rPr lang="en-US" sz="4000" dirty="0"/>
              <a:t>connect the batteries parallel to each other?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52BF59-0F1E-9042-8185-0F4006589F9F}"/>
              </a:ext>
            </a:extLst>
          </p:cNvPr>
          <p:cNvSpPr txBox="1"/>
          <p:nvPr/>
        </p:nvSpPr>
        <p:spPr>
          <a:xfrm>
            <a:off x="1943732" y="6113400"/>
            <a:ext cx="4290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1 battery</a:t>
            </a:r>
            <a:r>
              <a:rPr lang="zh-CN" altLang="en-US" sz="3200" dirty="0">
                <a:latin typeface="+mj-lt"/>
              </a:rPr>
              <a:t> 一个电池</a:t>
            </a:r>
            <a:endParaRPr lang="en-US" sz="3200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14E6BE-B003-AF4B-9C2F-72951B82EBCB}"/>
              </a:ext>
            </a:extLst>
          </p:cNvPr>
          <p:cNvSpPr txBox="1"/>
          <p:nvPr/>
        </p:nvSpPr>
        <p:spPr>
          <a:xfrm>
            <a:off x="6782765" y="6113401"/>
            <a:ext cx="4489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2 batteries</a:t>
            </a:r>
            <a:r>
              <a:rPr lang="zh-CN" altLang="en-US" sz="3200" dirty="0">
                <a:latin typeface="+mj-lt"/>
              </a:rPr>
              <a:t> 两个电池</a:t>
            </a:r>
            <a:endParaRPr lang="en-US" sz="3200" dirty="0">
              <a:latin typeface="+mj-lt"/>
            </a:endParaRPr>
          </a:p>
        </p:txBody>
      </p:sp>
      <p:pic>
        <p:nvPicPr>
          <p:cNvPr id="4" name="Picture 3" descr="A picture containing text, device, meter&#10;&#10;Description automatically generated">
            <a:extLst>
              <a:ext uri="{FF2B5EF4-FFF2-40B4-BE49-F238E27FC236}">
                <a16:creationId xmlns:a16="http://schemas.microsoft.com/office/drawing/2014/main" id="{5F4B3B36-7861-904D-840E-CAF3C735E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371" y="2111166"/>
            <a:ext cx="4290691" cy="3756234"/>
          </a:xfrm>
          <a:prstGeom prst="rect">
            <a:avLst/>
          </a:prstGeom>
        </p:spPr>
      </p:pic>
      <p:pic>
        <p:nvPicPr>
          <p:cNvPr id="6" name="Picture 5" descr="A picture containing text, meter&#10;&#10;Description automatically generated">
            <a:extLst>
              <a:ext uri="{FF2B5EF4-FFF2-40B4-BE49-F238E27FC236}">
                <a16:creationId xmlns:a16="http://schemas.microsoft.com/office/drawing/2014/main" id="{C378EE76-8A52-5E41-BC8B-AE0AF59CF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936" y="2128603"/>
            <a:ext cx="4676575" cy="37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D4E6-E2EF-434A-9CB2-A03BE47E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365125"/>
            <a:ext cx="12091987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What happens to voltage when you put metals</a:t>
            </a:r>
            <a:br>
              <a:rPr lang="en-US" sz="4000" dirty="0"/>
            </a:br>
            <a:r>
              <a:rPr lang="en-US" sz="4000" dirty="0"/>
              <a:t>other than zinc and copper into the lemon?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52BF59-0F1E-9042-8185-0F4006589F9F}"/>
              </a:ext>
            </a:extLst>
          </p:cNvPr>
          <p:cNvSpPr txBox="1"/>
          <p:nvPr/>
        </p:nvSpPr>
        <p:spPr>
          <a:xfrm>
            <a:off x="1082183" y="6054676"/>
            <a:ext cx="5414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aluminum foil &amp; copper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FF11E8-B24A-6F4B-8A49-4F1053B2CFE0}"/>
              </a:ext>
            </a:extLst>
          </p:cNvPr>
          <p:cNvSpPr txBox="1"/>
          <p:nvPr/>
        </p:nvSpPr>
        <p:spPr>
          <a:xfrm>
            <a:off x="6250937" y="6032147"/>
            <a:ext cx="5375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magnesium strip &amp; copper</a:t>
            </a:r>
          </a:p>
        </p:txBody>
      </p:sp>
      <p:pic>
        <p:nvPicPr>
          <p:cNvPr id="6" name="Picture 5" descr="A picture containing text, device, meter&#10;&#10;Description automatically generated">
            <a:extLst>
              <a:ext uri="{FF2B5EF4-FFF2-40B4-BE49-F238E27FC236}">
                <a16:creationId xmlns:a16="http://schemas.microsoft.com/office/drawing/2014/main" id="{DCECF3DF-7C88-804C-802F-9B87B8279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183" y="2032596"/>
            <a:ext cx="4838932" cy="3914847"/>
          </a:xfrm>
          <a:prstGeom prst="rect">
            <a:avLst/>
          </a:prstGeom>
        </p:spPr>
      </p:pic>
      <p:pic>
        <p:nvPicPr>
          <p:cNvPr id="8" name="Picture 7" descr="A picture containing text, device, meter, gauge&#10;&#10;Description automatically generated">
            <a:extLst>
              <a:ext uri="{FF2B5EF4-FFF2-40B4-BE49-F238E27FC236}">
                <a16:creationId xmlns:a16="http://schemas.microsoft.com/office/drawing/2014/main" id="{B2197BA0-7013-3941-8AB4-839E78972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517" y="2044474"/>
            <a:ext cx="4564299" cy="392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6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D4E6-E2EF-434A-9CB2-A03BE47E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866179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Does the lemon generate the electricity?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EC5FDD-4A4F-B84A-9ADF-CFABB5FA4F0A}"/>
              </a:ext>
            </a:extLst>
          </p:cNvPr>
          <p:cNvSpPr txBox="1"/>
          <p:nvPr/>
        </p:nvSpPr>
        <p:spPr>
          <a:xfrm>
            <a:off x="880836" y="1924222"/>
            <a:ext cx="101122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No! The electric current flows when the zinc corrodes</a:t>
            </a:r>
          </a:p>
          <a:p>
            <a:r>
              <a:rPr lang="en-US" sz="3200" dirty="0">
                <a:latin typeface="+mj-lt"/>
              </a:rPr>
              <a:t>and passes its electrons to the copper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90B02B-0E98-DF46-A0AE-C46CAD8CB501}"/>
              </a:ext>
            </a:extLst>
          </p:cNvPr>
          <p:cNvSpPr txBox="1"/>
          <p:nvPr/>
        </p:nvSpPr>
        <p:spPr>
          <a:xfrm>
            <a:off x="390815" y="5661171"/>
            <a:ext cx="12396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+mj-lt"/>
              </a:rPr>
              <a:t>If you run the battery  using galvanized nails  for too long </a:t>
            </a:r>
          </a:p>
          <a:p>
            <a:pPr algn="just"/>
            <a:r>
              <a:rPr lang="en-US" sz="3200" dirty="0">
                <a:latin typeface="+mj-lt"/>
              </a:rPr>
              <a:t>the zinc coating will wear off and your voltage will go down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7D825E-BB12-0545-9B3D-BA472B4B6AF2}"/>
              </a:ext>
            </a:extLst>
          </p:cNvPr>
          <p:cNvCxnSpPr>
            <a:cxnSpLocks/>
          </p:cNvCxnSpPr>
          <p:nvPr/>
        </p:nvCxnSpPr>
        <p:spPr>
          <a:xfrm>
            <a:off x="4996267" y="3916715"/>
            <a:ext cx="2461403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C274C8E-0064-2A4E-BF72-BA70C2A8737C}"/>
              </a:ext>
            </a:extLst>
          </p:cNvPr>
          <p:cNvSpPr txBox="1"/>
          <p:nvPr/>
        </p:nvSpPr>
        <p:spPr>
          <a:xfrm>
            <a:off x="4127076" y="3624328"/>
            <a:ext cx="98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(e-)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C09EAE-9010-2745-8064-DC9AAF279385}"/>
              </a:ext>
            </a:extLst>
          </p:cNvPr>
          <p:cNvCxnSpPr>
            <a:cxnSpLocks/>
          </p:cNvCxnSpPr>
          <p:nvPr/>
        </p:nvCxnSpPr>
        <p:spPr>
          <a:xfrm>
            <a:off x="4996267" y="4430253"/>
            <a:ext cx="2461403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1945E31-D961-5F43-95DF-DFFC267D75E0}"/>
              </a:ext>
            </a:extLst>
          </p:cNvPr>
          <p:cNvSpPr txBox="1"/>
          <p:nvPr/>
        </p:nvSpPr>
        <p:spPr>
          <a:xfrm>
            <a:off x="4127076" y="4137866"/>
            <a:ext cx="98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(e-)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D712E3C-60A9-6545-8DCD-AF6B2452CE17}"/>
              </a:ext>
            </a:extLst>
          </p:cNvPr>
          <p:cNvCxnSpPr>
            <a:cxnSpLocks/>
          </p:cNvCxnSpPr>
          <p:nvPr/>
        </p:nvCxnSpPr>
        <p:spPr>
          <a:xfrm>
            <a:off x="4996267" y="4943791"/>
            <a:ext cx="2461403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51677DB-0570-4747-BB3C-30224522C029}"/>
              </a:ext>
            </a:extLst>
          </p:cNvPr>
          <p:cNvSpPr txBox="1"/>
          <p:nvPr/>
        </p:nvSpPr>
        <p:spPr>
          <a:xfrm>
            <a:off x="4127076" y="4651404"/>
            <a:ext cx="98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(e-)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46F49C2-7026-124A-B6EB-93F677FAE0B5}"/>
              </a:ext>
            </a:extLst>
          </p:cNvPr>
          <p:cNvCxnSpPr>
            <a:cxnSpLocks/>
          </p:cNvCxnSpPr>
          <p:nvPr/>
        </p:nvCxnSpPr>
        <p:spPr>
          <a:xfrm>
            <a:off x="4996267" y="3420965"/>
            <a:ext cx="2461403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2A1DD1B-3E7A-0F42-9BB3-CD24E5ED0E62}"/>
              </a:ext>
            </a:extLst>
          </p:cNvPr>
          <p:cNvSpPr txBox="1"/>
          <p:nvPr/>
        </p:nvSpPr>
        <p:spPr>
          <a:xfrm>
            <a:off x="4127076" y="3128578"/>
            <a:ext cx="98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(e-)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C53691E-5B92-F947-BBB5-9EA312BE5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260" y="3020808"/>
            <a:ext cx="744237" cy="2404948"/>
          </a:xfrm>
          <a:prstGeom prst="rect">
            <a:avLst/>
          </a:prstGeom>
        </p:spPr>
      </p:pic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D878EA7-205D-7343-9FB3-B597754D3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51380" y="2990322"/>
            <a:ext cx="744237" cy="24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6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D4E6-E2EF-434A-9CB2-A03BE47E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866179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How do you measure electricity?</a:t>
            </a:r>
            <a:br>
              <a:rPr lang="en-US" dirty="0"/>
            </a:br>
            <a:r>
              <a:rPr lang="en-US" dirty="0" err="1"/>
              <a:t>你怎样测试电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EC5FDD-4A4F-B84A-9ADF-CFABB5FA4F0A}"/>
              </a:ext>
            </a:extLst>
          </p:cNvPr>
          <p:cNvSpPr txBox="1"/>
          <p:nvPr/>
        </p:nvSpPr>
        <p:spPr>
          <a:xfrm>
            <a:off x="2631846" y="2010511"/>
            <a:ext cx="6797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Volts伏特</a:t>
            </a:r>
            <a:r>
              <a:rPr lang="en-US" sz="2800" dirty="0">
                <a:latin typeface="+mj-lt"/>
              </a:rPr>
              <a:t> = amount of electric pressure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D43B70-E011-4142-9692-6D4319C78204}"/>
              </a:ext>
            </a:extLst>
          </p:cNvPr>
          <p:cNvSpPr txBox="1"/>
          <p:nvPr/>
        </p:nvSpPr>
        <p:spPr>
          <a:xfrm>
            <a:off x="2631846" y="2784943"/>
            <a:ext cx="6967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Amps电流</a:t>
            </a:r>
            <a:r>
              <a:rPr lang="en-US" sz="2800" dirty="0">
                <a:latin typeface="+mj-lt"/>
              </a:rPr>
              <a:t> = amount of electric current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45B88A-3A16-FB41-81D0-F41701176264}"/>
              </a:ext>
            </a:extLst>
          </p:cNvPr>
          <p:cNvSpPr txBox="1"/>
          <p:nvPr/>
        </p:nvSpPr>
        <p:spPr>
          <a:xfrm>
            <a:off x="2631846" y="3651057"/>
            <a:ext cx="6899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Watts瓦特</a:t>
            </a:r>
            <a:r>
              <a:rPr lang="en-US" sz="2800" dirty="0">
                <a:latin typeface="+mj-lt"/>
              </a:rPr>
              <a:t> = volts X amps = total power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CC96F-A27D-6B4F-8384-1BC3B697C1D5}"/>
              </a:ext>
            </a:extLst>
          </p:cNvPr>
          <p:cNvSpPr txBox="1"/>
          <p:nvPr/>
        </p:nvSpPr>
        <p:spPr>
          <a:xfrm>
            <a:off x="1308672" y="6041993"/>
            <a:ext cx="9311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Example: 3 volts X 2 milliamps = 6 milliwatts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396EBD-A1F9-704A-A03F-28F59A5B0BD9}"/>
              </a:ext>
            </a:extLst>
          </p:cNvPr>
          <p:cNvSpPr txBox="1"/>
          <p:nvPr/>
        </p:nvSpPr>
        <p:spPr>
          <a:xfrm>
            <a:off x="2658810" y="4831786"/>
            <a:ext cx="3570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Milli = 1 thousandth</a:t>
            </a:r>
          </a:p>
        </p:txBody>
      </p:sp>
      <p:pic>
        <p:nvPicPr>
          <p:cNvPr id="4" name="Picture 3" descr="A picture containing train, track, smoke, steam&#10;&#10;Description automatically generated">
            <a:extLst>
              <a:ext uri="{FF2B5EF4-FFF2-40B4-BE49-F238E27FC236}">
                <a16:creationId xmlns:a16="http://schemas.microsoft.com/office/drawing/2014/main" id="{103EF690-ADC6-D845-8979-4F40B7EFF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503" y="1953782"/>
            <a:ext cx="2239925" cy="1534501"/>
          </a:xfrm>
          <a:prstGeom prst="rect">
            <a:avLst/>
          </a:prstGeom>
        </p:spPr>
      </p:pic>
      <p:pic>
        <p:nvPicPr>
          <p:cNvPr id="7" name="Picture 6" descr="A picture containing outdoor, rock, nature, water&#10;&#10;Description automatically generated">
            <a:extLst>
              <a:ext uri="{FF2B5EF4-FFF2-40B4-BE49-F238E27FC236}">
                <a16:creationId xmlns:a16="http://schemas.microsoft.com/office/drawing/2014/main" id="{894C14D3-F8FA-044E-A662-B463BF8D6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39" y="2049961"/>
            <a:ext cx="2280089" cy="1534501"/>
          </a:xfrm>
          <a:prstGeom prst="rect">
            <a:avLst/>
          </a:prstGeom>
        </p:spPr>
      </p:pic>
      <p:pic>
        <p:nvPicPr>
          <p:cNvPr id="12" name="Picture 11" descr="A small car parked next to a parking meter&#10;&#10;Description automatically generated with medium confidence">
            <a:extLst>
              <a:ext uri="{FF2B5EF4-FFF2-40B4-BE49-F238E27FC236}">
                <a16:creationId xmlns:a16="http://schemas.microsoft.com/office/drawing/2014/main" id="{81B919F0-8EC4-704F-BE89-05AFF4AF4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306" y="3751545"/>
            <a:ext cx="2279102" cy="1666440"/>
          </a:xfrm>
          <a:prstGeom prst="rect">
            <a:avLst/>
          </a:prstGeom>
        </p:spPr>
      </p:pic>
      <p:pic>
        <p:nvPicPr>
          <p:cNvPr id="17" name="Picture 16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C6544656-E4C6-594D-90B1-B686783AF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17" y="3671559"/>
            <a:ext cx="2388111" cy="20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5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D4E6-E2EF-434A-9CB2-A03BE47E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5255"/>
            <a:ext cx="11866179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What do you need for a lemon battery?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EC5FDD-4A4F-B84A-9ADF-CFABB5FA4F0A}"/>
              </a:ext>
            </a:extLst>
          </p:cNvPr>
          <p:cNvSpPr txBox="1"/>
          <p:nvPr/>
        </p:nvSpPr>
        <p:spPr>
          <a:xfrm>
            <a:off x="617031" y="3340093"/>
            <a:ext cx="2874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 a copper strip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25D0F7-A0AB-004F-ACD1-C67EDCFFACC5}"/>
              </a:ext>
            </a:extLst>
          </p:cNvPr>
          <p:cNvSpPr txBox="1"/>
          <p:nvPr/>
        </p:nvSpPr>
        <p:spPr>
          <a:xfrm>
            <a:off x="685064" y="5732594"/>
            <a:ext cx="2400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 or a penny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DCAA1-9D26-684D-951B-EC3B5D76CB41}"/>
              </a:ext>
            </a:extLst>
          </p:cNvPr>
          <p:cNvSpPr txBox="1"/>
          <p:nvPr/>
        </p:nvSpPr>
        <p:spPr>
          <a:xfrm>
            <a:off x="4247477" y="3340093"/>
            <a:ext cx="2518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 a zinc strip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B0C5F1-C43B-7B47-B52D-BA135D204869}"/>
              </a:ext>
            </a:extLst>
          </p:cNvPr>
          <p:cNvSpPr txBox="1"/>
          <p:nvPr/>
        </p:nvSpPr>
        <p:spPr>
          <a:xfrm>
            <a:off x="3613157" y="5677631"/>
            <a:ext cx="4192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 or a galvanized nail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C3786-51F0-5F4E-890F-3C5FE2213D84}"/>
              </a:ext>
            </a:extLst>
          </p:cNvPr>
          <p:cNvSpPr txBox="1"/>
          <p:nvPr/>
        </p:nvSpPr>
        <p:spPr>
          <a:xfrm>
            <a:off x="7784504" y="4651343"/>
            <a:ext cx="41649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and a slice of lemon</a:t>
            </a:r>
          </a:p>
          <a:p>
            <a:pPr algn="ctr"/>
            <a:r>
              <a:rPr lang="en-US" sz="3200" dirty="0" err="1">
                <a:latin typeface="+mj-lt"/>
              </a:rPr>
              <a:t>一片柠檬</a:t>
            </a:r>
            <a:endParaRPr lang="en-US" sz="3200" dirty="0">
              <a:latin typeface="+mj-lt"/>
            </a:endParaRPr>
          </a:p>
        </p:txBody>
      </p:sp>
      <p:pic>
        <p:nvPicPr>
          <p:cNvPr id="14" name="Picture 1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7B66834-4A4A-F047-8636-3B4AABAAB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60" y="2383971"/>
            <a:ext cx="3060098" cy="661936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C784E215-04A8-2B4B-B101-2A4F977ED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130795" y="2383971"/>
            <a:ext cx="3249719" cy="680012"/>
          </a:xfrm>
          <a:prstGeom prst="rect">
            <a:avLst/>
          </a:prstGeom>
        </p:spPr>
      </p:pic>
      <p:pic>
        <p:nvPicPr>
          <p:cNvPr id="19" name="Picture 18" descr="A close-up of a coin&#10;&#10;Description automatically generated with medium confidence">
            <a:extLst>
              <a:ext uri="{FF2B5EF4-FFF2-40B4-BE49-F238E27FC236}">
                <a16:creationId xmlns:a16="http://schemas.microsoft.com/office/drawing/2014/main" id="{23B6AF1A-4B87-B844-8E6F-2801E667D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140" y="4719752"/>
            <a:ext cx="931863" cy="957879"/>
          </a:xfrm>
          <a:prstGeom prst="rect">
            <a:avLst/>
          </a:prstGeom>
        </p:spPr>
      </p:pic>
      <p:pic>
        <p:nvPicPr>
          <p:cNvPr id="22" name="Picture 21" descr="A close-up of a flashlight&#10;&#10;Description automatically generated with medium confidence">
            <a:extLst>
              <a:ext uri="{FF2B5EF4-FFF2-40B4-BE49-F238E27FC236}">
                <a16:creationId xmlns:a16="http://schemas.microsoft.com/office/drawing/2014/main" id="{74DEEC16-7A53-A84D-B983-F2437BD65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363" y="4939309"/>
            <a:ext cx="2207752" cy="593618"/>
          </a:xfrm>
          <a:prstGeom prst="rect">
            <a:avLst/>
          </a:prstGeom>
        </p:spPr>
      </p:pic>
      <p:pic>
        <p:nvPicPr>
          <p:cNvPr id="4" name="Picture 3" descr="A picture containing fruit, citrus&#10;&#10;Description automatically generated">
            <a:extLst>
              <a:ext uri="{FF2B5EF4-FFF2-40B4-BE49-F238E27FC236}">
                <a16:creationId xmlns:a16="http://schemas.microsoft.com/office/drawing/2014/main" id="{1981B818-C17E-C84B-A464-DE1558F289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8437" y="2685076"/>
            <a:ext cx="3848885" cy="187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1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D4E6-E2EF-434A-9CB2-A03BE47E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866179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How many volts and milliamps are generated  by  1  lemon  battery</a:t>
            </a:r>
            <a:r>
              <a:rPr lang="zh-CN" altLang="en-US" sz="4000" dirty="0"/>
              <a:t> 一个柠檬电池</a:t>
            </a:r>
            <a:r>
              <a:rPr lang="en-US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EC5FDD-4A4F-B84A-9ADF-CFABB5FA4F0A}"/>
              </a:ext>
            </a:extLst>
          </p:cNvPr>
          <p:cNvSpPr txBox="1"/>
          <p:nvPr/>
        </p:nvSpPr>
        <p:spPr>
          <a:xfrm>
            <a:off x="8177230" y="3429000"/>
            <a:ext cx="2254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0.938 volts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40D925-DF64-C346-8D05-4B8264A705C9}"/>
              </a:ext>
            </a:extLst>
          </p:cNvPr>
          <p:cNvSpPr txBox="1"/>
          <p:nvPr/>
        </p:nvSpPr>
        <p:spPr>
          <a:xfrm>
            <a:off x="8267862" y="4678280"/>
            <a:ext cx="3449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0.37 milliamps</a:t>
            </a:r>
          </a:p>
        </p:txBody>
      </p:sp>
      <p:pic>
        <p:nvPicPr>
          <p:cNvPr id="5" name="Picture 4" descr="A picture containing text, device, meter&#10;&#10;Description automatically generated">
            <a:extLst>
              <a:ext uri="{FF2B5EF4-FFF2-40B4-BE49-F238E27FC236}">
                <a16:creationId xmlns:a16="http://schemas.microsoft.com/office/drawing/2014/main" id="{C93A31CA-9190-1146-9631-EA1876CD5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886" y="1967732"/>
            <a:ext cx="2823057" cy="4662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8533EB-7767-074F-8F47-CB61B3DC5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701" y="1967732"/>
            <a:ext cx="3189225" cy="466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5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D4E6-E2EF-434A-9CB2-A03BE47E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44503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How many volts and milliamps are generated  by  2  lemon  batteries</a:t>
            </a:r>
            <a:r>
              <a:rPr lang="zh-CN" altLang="en-US" sz="3600" dirty="0"/>
              <a:t> 两个柠檬电池 </a:t>
            </a:r>
            <a:r>
              <a:rPr lang="en-US" sz="4000" dirty="0"/>
              <a:t>?</a:t>
            </a:r>
          </a:p>
        </p:txBody>
      </p:sp>
      <p:pic>
        <p:nvPicPr>
          <p:cNvPr id="5" name="Picture 4" descr="A picture containing text, device, meter, gauge&#10;&#10;Description automatically generated">
            <a:extLst>
              <a:ext uri="{FF2B5EF4-FFF2-40B4-BE49-F238E27FC236}">
                <a16:creationId xmlns:a16="http://schemas.microsoft.com/office/drawing/2014/main" id="{6C1678C1-5F0F-BD43-9745-6CC150203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160" y="1986123"/>
            <a:ext cx="4249978" cy="4482940"/>
          </a:xfrm>
          <a:prstGeom prst="rect">
            <a:avLst/>
          </a:prstGeom>
        </p:spPr>
      </p:pic>
      <p:pic>
        <p:nvPicPr>
          <p:cNvPr id="8" name="Picture 7" descr="A picture containing text, meter, device, gauge&#10;&#10;Description automatically generated">
            <a:extLst>
              <a:ext uri="{FF2B5EF4-FFF2-40B4-BE49-F238E27FC236}">
                <a16:creationId xmlns:a16="http://schemas.microsoft.com/office/drawing/2014/main" id="{A0A27286-F875-FB43-84D0-D6501FB0C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257" y="1986123"/>
            <a:ext cx="4115009" cy="44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D4E6-E2EF-434A-9CB2-A03BE47E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27" y="325136"/>
            <a:ext cx="10544503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How many volts and milliamps are generated  by  3  lemon  batteries</a:t>
            </a:r>
            <a:r>
              <a:rPr lang="zh-CN" altLang="en-US" sz="3600" dirty="0"/>
              <a:t> </a:t>
            </a:r>
            <a:r>
              <a:rPr lang="en-US" sz="3600" dirty="0" err="1"/>
              <a:t>三个柠檬电池</a:t>
            </a:r>
            <a:r>
              <a:rPr lang="zh-CN" altLang="en-US" sz="3600" dirty="0"/>
              <a:t> </a:t>
            </a:r>
            <a:r>
              <a:rPr lang="en-US" sz="3600" dirty="0"/>
              <a:t>?</a:t>
            </a:r>
          </a:p>
        </p:txBody>
      </p:sp>
      <p:pic>
        <p:nvPicPr>
          <p:cNvPr id="4" name="Picture 3" descr="A picture containing text, device, gauge, meter&#10;&#10;Description automatically generated">
            <a:extLst>
              <a:ext uri="{FF2B5EF4-FFF2-40B4-BE49-F238E27FC236}">
                <a16:creationId xmlns:a16="http://schemas.microsoft.com/office/drawing/2014/main" id="{43934E54-3208-2E40-BAD5-1F81D5DD7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57" y="1967718"/>
            <a:ext cx="3498767" cy="4525157"/>
          </a:xfrm>
          <a:prstGeom prst="rect">
            <a:avLst/>
          </a:prstGeom>
        </p:spPr>
      </p:pic>
      <p:pic>
        <p:nvPicPr>
          <p:cNvPr id="8" name="Picture 7" descr="A picture containing text, meter, device, gauge&#10;&#10;Description automatically generated">
            <a:extLst>
              <a:ext uri="{FF2B5EF4-FFF2-40B4-BE49-F238E27FC236}">
                <a16:creationId xmlns:a16="http://schemas.microsoft.com/office/drawing/2014/main" id="{E9E1604D-4884-0F40-948B-F4B5B190D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690" y="1967718"/>
            <a:ext cx="3662741" cy="455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0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D4E6-E2EF-434A-9CB2-A03BE47E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2517" y="1"/>
            <a:ext cx="12504517" cy="1690688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How many volts and milliamps are generated</a:t>
            </a:r>
            <a:br>
              <a:rPr lang="en-US" sz="3600" dirty="0"/>
            </a:br>
            <a:r>
              <a:rPr lang="en-US" sz="3600" dirty="0"/>
              <a:t>by  1  lemon (</a:t>
            </a:r>
            <a:r>
              <a:rPr lang="zh-CN" altLang="en-US" sz="3600" dirty="0"/>
              <a:t>一个柠檬</a:t>
            </a:r>
            <a:r>
              <a:rPr lang="en-US" altLang="zh-CN" sz="3600" dirty="0"/>
              <a:t>) </a:t>
            </a:r>
            <a:r>
              <a:rPr lang="en-US" sz="3600" dirty="0"/>
              <a:t>with a nail &amp; penny?</a:t>
            </a:r>
          </a:p>
        </p:txBody>
      </p:sp>
      <p:pic>
        <p:nvPicPr>
          <p:cNvPr id="4" name="Picture 3" descr="A picture containing text, meter, device&#10;&#10;Description automatically generated">
            <a:extLst>
              <a:ext uri="{FF2B5EF4-FFF2-40B4-BE49-F238E27FC236}">
                <a16:creationId xmlns:a16="http://schemas.microsoft.com/office/drawing/2014/main" id="{2C62B2B3-A5AC-F245-A2F2-C32F81FB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96" y="2031585"/>
            <a:ext cx="4885189" cy="4461290"/>
          </a:xfrm>
          <a:prstGeom prst="rect">
            <a:avLst/>
          </a:prstGeom>
        </p:spPr>
      </p:pic>
      <p:pic>
        <p:nvPicPr>
          <p:cNvPr id="8" name="Picture 7" descr="A picture containing text, device, meter&#10;&#10;Description automatically generated">
            <a:extLst>
              <a:ext uri="{FF2B5EF4-FFF2-40B4-BE49-F238E27FC236}">
                <a16:creationId xmlns:a16="http://schemas.microsoft.com/office/drawing/2014/main" id="{98EC16C5-FCBC-B44F-A0E4-BBDC365A2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86" y="2031584"/>
            <a:ext cx="5092017" cy="446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D4E6-E2EF-434A-9CB2-A03BE47E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365125"/>
            <a:ext cx="12091987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How many volts and milliamps are generated  </a:t>
            </a:r>
            <a:br>
              <a:rPr lang="en-US" sz="3600" dirty="0"/>
            </a:br>
            <a:r>
              <a:rPr lang="en-US" sz="3600" dirty="0"/>
              <a:t>by  2  lemons(</a:t>
            </a:r>
            <a:r>
              <a:rPr lang="en-US" sz="3600" dirty="0" err="1"/>
              <a:t>两个柠檬</a:t>
            </a:r>
            <a:r>
              <a:rPr lang="en-US" sz="3600" dirty="0"/>
              <a:t>)with nails &amp; pennies?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9C21FDA-F2B0-7643-9EA9-73382C084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0" y="2010733"/>
            <a:ext cx="5001806" cy="4482142"/>
          </a:xfrm>
          <a:prstGeom prst="rect">
            <a:avLst/>
          </a:prstGeom>
        </p:spPr>
      </p:pic>
      <p:pic>
        <p:nvPicPr>
          <p:cNvPr id="5" name="Picture 4" descr="A picture containing text, device, meter&#10;&#10;Description automatically generated">
            <a:extLst>
              <a:ext uri="{FF2B5EF4-FFF2-40B4-BE49-F238E27FC236}">
                <a16:creationId xmlns:a16="http://schemas.microsoft.com/office/drawing/2014/main" id="{2858C924-6024-3F48-BF94-4E1C46C3B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14" y="2010732"/>
            <a:ext cx="4971826" cy="448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4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D4E6-E2EF-434A-9CB2-A03BE47E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365125"/>
            <a:ext cx="12091987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How many volts and milliamps are generated  by  3  lemons(</a:t>
            </a:r>
            <a:r>
              <a:rPr lang="en-US" sz="4000" dirty="0" err="1"/>
              <a:t>三个柠檬</a:t>
            </a:r>
            <a:r>
              <a:rPr lang="en-US" sz="4000" dirty="0"/>
              <a:t>) with nails &amp; pennies?</a:t>
            </a:r>
          </a:p>
        </p:txBody>
      </p:sp>
      <p:pic>
        <p:nvPicPr>
          <p:cNvPr id="4" name="Picture 3" descr="A picture containing text, device, meter&#10;&#10;Description automatically generated">
            <a:extLst>
              <a:ext uri="{FF2B5EF4-FFF2-40B4-BE49-F238E27FC236}">
                <a16:creationId xmlns:a16="http://schemas.microsoft.com/office/drawing/2014/main" id="{C19E8538-CDB9-4942-AA9F-A7ECB4D37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079" y="1941558"/>
            <a:ext cx="4926485" cy="4551316"/>
          </a:xfrm>
          <a:prstGeom prst="rect">
            <a:avLst/>
          </a:prstGeom>
        </p:spPr>
      </p:pic>
      <p:pic>
        <p:nvPicPr>
          <p:cNvPr id="10" name="Picture 9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1C654C8F-5E90-104C-92CB-B98E040EF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91" y="1941557"/>
            <a:ext cx="5347609" cy="455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01B29"/>
      </a:dk2>
      <a:lt2>
        <a:srgbClr val="F0F3F3"/>
      </a:lt2>
      <a:accent1>
        <a:srgbClr val="C3604D"/>
      </a:accent1>
      <a:accent2>
        <a:srgbClr val="B13B59"/>
      </a:accent2>
      <a:accent3>
        <a:srgbClr val="C34D9D"/>
      </a:accent3>
      <a:accent4>
        <a:srgbClr val="A73BB1"/>
      </a:accent4>
      <a:accent5>
        <a:srgbClr val="874DC3"/>
      </a:accent5>
      <a:accent6>
        <a:srgbClr val="483FB3"/>
      </a:accent6>
      <a:hlink>
        <a:srgbClr val="933FB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354</Words>
  <Application>Microsoft Macintosh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Modern Love</vt:lpstr>
      <vt:lpstr>The Hand</vt:lpstr>
      <vt:lpstr>SketchyVTI</vt:lpstr>
      <vt:lpstr>Lemon Batteries 柠檬电池</vt:lpstr>
      <vt:lpstr>How do you measure electricity? 你怎样测试电？</vt:lpstr>
      <vt:lpstr>What do you need for a lemon battery?</vt:lpstr>
      <vt:lpstr>How many volts and milliamps are generated  by  1  lemon  battery 一个柠檬电池?</vt:lpstr>
      <vt:lpstr>How many volts and milliamps are generated  by  2  lemon  batteries 两个柠檬电池 ?</vt:lpstr>
      <vt:lpstr>How many volts and milliamps are generated  by  3  lemon  batteries 三个柠檬电池 ?</vt:lpstr>
      <vt:lpstr>How many volts and milliamps are generated by  1  lemon (一个柠檬) with a nail &amp; penny?</vt:lpstr>
      <vt:lpstr>How many volts and milliamps are generated   by  2  lemons(两个柠檬)with nails &amp; pennies?</vt:lpstr>
      <vt:lpstr>How many volts and milliamps are generated  by  3  lemons(三个柠檬) with nails &amp; pennies?</vt:lpstr>
      <vt:lpstr>How many lemons with metal strips  do you need to light up an LED?</vt:lpstr>
      <vt:lpstr>How many lemons with nails &amp; pennies  do you need to light up an LED?</vt:lpstr>
      <vt:lpstr>What happens to amperage when you  connect the batteries parallel to each other?</vt:lpstr>
      <vt:lpstr>What happens to voltage when you put metals other than zinc and copper into the lemon?</vt:lpstr>
      <vt:lpstr>Does the lemon generate the electricity?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Chaves</dc:creator>
  <cp:lastModifiedBy>Liu, Yutao (DCPS)</cp:lastModifiedBy>
  <cp:revision>57</cp:revision>
  <dcterms:created xsi:type="dcterms:W3CDTF">2021-06-28T20:16:13Z</dcterms:created>
  <dcterms:modified xsi:type="dcterms:W3CDTF">2021-07-02T02:01:38Z</dcterms:modified>
</cp:coreProperties>
</file>