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50" r:id="rId2"/>
    <p:sldId id="347" r:id="rId3"/>
    <p:sldId id="267" r:id="rId4"/>
    <p:sldId id="279" r:id="rId5"/>
    <p:sldId id="356" r:id="rId6"/>
    <p:sldId id="373" r:id="rId7"/>
    <p:sldId id="367" r:id="rId8"/>
    <p:sldId id="352" r:id="rId9"/>
    <p:sldId id="272" r:id="rId10"/>
    <p:sldId id="378" r:id="rId11"/>
    <p:sldId id="375" r:id="rId12"/>
    <p:sldId id="374" r:id="rId13"/>
    <p:sldId id="366" r:id="rId14"/>
    <p:sldId id="372" r:id="rId15"/>
    <p:sldId id="377" r:id="rId16"/>
    <p:sldId id="363" r:id="rId17"/>
    <p:sldId id="353" r:id="rId18"/>
    <p:sldId id="359" r:id="rId19"/>
    <p:sldId id="371" r:id="rId20"/>
    <p:sldId id="3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5" orient="horz" pos="3600" userDrawn="1">
          <p15:clr>
            <a:srgbClr val="A4A3A4"/>
          </p15:clr>
        </p15:guide>
        <p15:guide id="6" orient="horz" pos="15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4373B7"/>
    <a:srgbClr val="52749A"/>
    <a:srgbClr val="7CC2EC"/>
    <a:srgbClr val="E7AA34"/>
    <a:srgbClr val="A4081E"/>
    <a:srgbClr val="96C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ECCDE-AFEE-4756-834F-DD5CF2A99CBA}" v="156" dt="2023-12-17T21:16:25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6" autoAdjust="0"/>
    <p:restoredTop sz="93521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152" y="200"/>
      </p:cViewPr>
      <p:guideLst>
        <p:guide orient="horz" pos="2160"/>
        <p:guide pos="2880"/>
        <p:guide orient="horz" pos="3600"/>
        <p:guide orient="horz" pos="15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7EF0A-35DC-BF42-A773-812EDB0677B2}" type="datetimeFigureOut">
              <a:rPr lang="en-US" smtClean="0"/>
              <a:t>5/4/24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FB72E-3FFD-BA45-986D-9632F1E04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011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87367-A897-4B4F-903A-0EF1750936A9}" type="datetimeFigureOut">
              <a:rPr lang="en-US" smtClean="0"/>
              <a:t>5/4/24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80C9B-E63C-C14B-8D8B-69F3509FFE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20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2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80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80C9B-E63C-C14B-8D8B-69F3509FFE7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6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043" y="0"/>
            <a:ext cx="9160043" cy="686696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88988" y="786407"/>
            <a:ext cx="7549979" cy="1415571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Lecture Outlines</a:t>
            </a:r>
            <a:endParaRPr lang="en-US" sz="3600" b="1" i="1" dirty="0">
              <a:solidFill>
                <a:srgbClr val="E7AA34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5472916"/>
            <a:ext cx="337829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Withgott</a:t>
            </a:r>
            <a:r>
              <a:rPr lang="en-US" sz="2000" dirty="0">
                <a:solidFill>
                  <a:schemeClr val="bg1"/>
                </a:solidFill>
              </a:rPr>
              <a:t> | </a:t>
            </a:r>
            <a:r>
              <a:rPr lang="en-US" sz="2000" dirty="0" err="1">
                <a:solidFill>
                  <a:schemeClr val="bg1"/>
                </a:solidFill>
              </a:rPr>
              <a:t>Laposata</a:t>
            </a:r>
            <a:endParaRPr lang="en-US" sz="20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Sixth Edition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22421" y="270945"/>
            <a:ext cx="779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ENVIRONMENT  </a:t>
            </a:r>
            <a:r>
              <a:rPr lang="en-US" sz="2800" dirty="0">
                <a:solidFill>
                  <a:schemeClr val="tx2"/>
                </a:solidFill>
              </a:rPr>
              <a:t>the science</a:t>
            </a:r>
            <a:r>
              <a:rPr lang="en-US" sz="2800" baseline="0" dirty="0">
                <a:solidFill>
                  <a:schemeClr val="tx2"/>
                </a:solidFill>
              </a:rPr>
              <a:t> behind the stories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858397" y="5969654"/>
            <a:ext cx="5097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</a:rPr>
              <a:t>Lecture Outlines by</a:t>
            </a:r>
          </a:p>
          <a:p>
            <a:pPr algn="r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</a:rPr>
              <a:t>James </a:t>
            </a:r>
            <a:r>
              <a:rPr lang="en-US" sz="1600" dirty="0" err="1">
                <a:solidFill>
                  <a:schemeClr val="bg1"/>
                </a:solidFill>
              </a:rPr>
              <a:t>Dauray</a:t>
            </a:r>
            <a:r>
              <a:rPr lang="en-US" sz="1600" dirty="0">
                <a:solidFill>
                  <a:schemeClr val="bg1"/>
                </a:solidFill>
              </a:rPr>
              <a:t>, College of Lake County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543050" y="2550640"/>
            <a:ext cx="6052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Chapter 18</a:t>
            </a:r>
          </a:p>
          <a:p>
            <a:pPr algn="ctr"/>
            <a:endParaRPr lang="en-US" sz="3200" b="1" i="1" dirty="0">
              <a:solidFill>
                <a:schemeClr val="bg1"/>
              </a:solidFill>
            </a:endParaRP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</a:rPr>
              <a:t>Global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867716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95" y="225315"/>
            <a:ext cx="8849528" cy="6025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95" y="827903"/>
            <a:ext cx="8849528" cy="52982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277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view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95" y="225315"/>
            <a:ext cx="8849528" cy="6025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95" y="827903"/>
            <a:ext cx="8849528" cy="5298261"/>
          </a:xfrm>
        </p:spPr>
        <p:txBody>
          <a:bodyPr/>
          <a:lstStyle>
            <a:lvl1pPr marL="514350" indent="-514350">
              <a:spcAft>
                <a:spcPts val="600"/>
              </a:spcAft>
              <a:buFont typeface="+mj-lt"/>
              <a:buAutoNum type="arabicPeriod"/>
              <a:defRPr/>
            </a:lvl1pPr>
            <a:lvl2pPr marL="971550" indent="-514350">
              <a:buFont typeface="+mj-lt"/>
              <a:buAutoNum type="alphaLcPeriod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851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762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95" y="225315"/>
            <a:ext cx="8849528" cy="59008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070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746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02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395" y="225315"/>
            <a:ext cx="8849528" cy="10753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395" y="1300678"/>
            <a:ext cx="8849528" cy="4825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2018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1212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7" r:id="rId4"/>
    <p:sldLayoutId id="2147483658" r:id="rId5"/>
    <p:sldLayoutId id="2147483654" r:id="rId6"/>
    <p:sldLayoutId id="2147483655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4373B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buClr>
          <a:srgbClr val="4373B7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buClr>
          <a:srgbClr val="4373B7"/>
        </a:buClr>
        <a:buFont typeface="Wingdings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buClr>
          <a:srgbClr val="4373B7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buClr>
          <a:srgbClr val="4373B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buClr>
          <a:srgbClr val="4373B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noaa.gov/jetstream/atmosphe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heunion.com/opinion/norm-sauer-mann-s-hockey-stick-a-documented-hoax/article_5e9bee14-1468-59aa-90d9-6d1e82f584cf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historyonthenet.com/life-on-a-viking-far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history.com/news/why-did-the-viking-disappear-from-greenlan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climate.nasa.gov/vital-signs/sea-leve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est-programs-providers8billiontrees.com/carbon-offsets-credits-companies-2021/neutral-certification-companie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7.jpeg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12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5.png"/><Relationship Id="rId5" Type="http://schemas.openxmlformats.org/officeDocument/2006/relationships/image" Target="../media/image37.jpeg"/><Relationship Id="rId10" Type="http://schemas.openxmlformats.org/officeDocument/2006/relationships/image" Target="../media/image44.jpeg"/><Relationship Id="rId4" Type="http://schemas.openxmlformats.org/officeDocument/2006/relationships/image" Target="../media/image41.png"/><Relationship Id="rId9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.org/content/article/500-million-year-survey-earths-climate-reveals-dire-warning-humanity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itting, star, orange, dark&#10;&#10;Description automatically generated">
            <a:extLst>
              <a:ext uri="{FF2B5EF4-FFF2-40B4-BE49-F238E27FC236}">
                <a16:creationId xmlns:a16="http://schemas.microsoft.com/office/drawing/2014/main" id="{7C47BE6A-DB69-874D-B013-954F5E2659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9181" y="1622502"/>
            <a:ext cx="1219200" cy="1162050"/>
          </a:xfrm>
          <a:prstGeom prst="rect">
            <a:avLst/>
          </a:prstGeom>
        </p:spPr>
      </p:pic>
      <p:pic>
        <p:nvPicPr>
          <p:cNvPr id="10" name="Picture 9" descr="A group of clouds in the sky&#10;&#10;Description automatically generated">
            <a:extLst>
              <a:ext uri="{FF2B5EF4-FFF2-40B4-BE49-F238E27FC236}">
                <a16:creationId xmlns:a16="http://schemas.microsoft.com/office/drawing/2014/main" id="{1F6AC877-CF7B-2F4D-B9A5-D2AEE6B889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159" y="3530039"/>
            <a:ext cx="3216198" cy="1086819"/>
          </a:xfrm>
          <a:prstGeom prst="rect">
            <a:avLst/>
          </a:prstGeom>
        </p:spPr>
      </p:pic>
      <p:pic>
        <p:nvPicPr>
          <p:cNvPr id="12" name="Picture 11" descr="A bird standing on top of a sandy beach next to the ocean&#10;&#10;Description automatically generated">
            <a:extLst>
              <a:ext uri="{FF2B5EF4-FFF2-40B4-BE49-F238E27FC236}">
                <a16:creationId xmlns:a16="http://schemas.microsoft.com/office/drawing/2014/main" id="{789E8F59-A883-8340-A07F-F9A2367B44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456" y="5141161"/>
            <a:ext cx="3759946" cy="14915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844D8C-CB64-1C71-CFC7-AC2E63D4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83" y="469518"/>
            <a:ext cx="5342071" cy="801623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Causes of climate:</a:t>
            </a:r>
          </a:p>
        </p:txBody>
      </p:sp>
    </p:spTree>
    <p:extLst>
      <p:ext uri="{BB962C8B-B14F-4D97-AF65-F5344CB8AC3E}">
        <p14:creationId xmlns:p14="http://schemas.microsoft.com/office/powerpoint/2010/main" val="25215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17" y="197683"/>
            <a:ext cx="8987883" cy="602588"/>
          </a:xfrm>
        </p:spPr>
        <p:txBody>
          <a:bodyPr/>
          <a:lstStyle/>
          <a:p>
            <a:r>
              <a:rPr lang="en-US" sz="2600" b="0" dirty="0">
                <a:solidFill>
                  <a:schemeClr val="tx1"/>
                </a:solidFill>
              </a:rPr>
              <a:t>…and the overall percent of water vapor in the atmosphere far exceeds that of carbon dioxide: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07A9D5-4749-D828-0460-9CF439E41608}"/>
              </a:ext>
            </a:extLst>
          </p:cNvPr>
          <p:cNvSpPr txBox="1"/>
          <p:nvPr/>
        </p:nvSpPr>
        <p:spPr>
          <a:xfrm>
            <a:off x="2018371" y="6302881"/>
            <a:ext cx="467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https://www.noaa.gov/jetstream/atmosphere</a:t>
            </a:r>
            <a:endParaRPr lang="en-US" dirty="0"/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E0913B-CC8D-410B-1D24-E1CB7EC14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372" y="1204331"/>
            <a:ext cx="6582088" cy="23820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472A4AA6-794F-2A8B-04EA-663EB2A01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372" y="3661647"/>
            <a:ext cx="6582088" cy="25547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025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8D6F-BDD4-2580-94F1-F1B971FE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20" y="286524"/>
            <a:ext cx="8655736" cy="602588"/>
          </a:xfrm>
        </p:spPr>
        <p:txBody>
          <a:bodyPr/>
          <a:lstStyle/>
          <a:p>
            <a:r>
              <a:rPr lang="en-US" sz="2600" dirty="0">
                <a:solidFill>
                  <a:schemeClr val="accent1"/>
                </a:solidFill>
              </a:rPr>
              <a:t>The graph in your book is from the 2001 IPCC Report.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2EC1B91-6C56-ECE5-AA6C-F8D540D1DE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20" y="1436287"/>
            <a:ext cx="4638436" cy="18375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E2E3DE-C59D-5DEA-82BC-4471F0D46F0E}"/>
              </a:ext>
            </a:extLst>
          </p:cNvPr>
          <p:cNvSpPr txBox="1"/>
          <p:nvPr/>
        </p:nvSpPr>
        <p:spPr>
          <a:xfrm>
            <a:off x="1432673" y="3399054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1990 IPCC Report</a:t>
            </a:r>
          </a:p>
        </p:txBody>
      </p:sp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966F08D-F33F-6371-3A29-C489A83B78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356" y="1342767"/>
            <a:ext cx="3861415" cy="20447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F35FB1-305F-A3D7-A47F-49BC03B48661}"/>
              </a:ext>
            </a:extLst>
          </p:cNvPr>
          <p:cNvSpPr txBox="1"/>
          <p:nvPr/>
        </p:nvSpPr>
        <p:spPr>
          <a:xfrm>
            <a:off x="5641530" y="338370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 IPCC 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EACB9-3DC0-4A33-F150-BC2FFCD7A0F6}"/>
              </a:ext>
            </a:extLst>
          </p:cNvPr>
          <p:cNvSpPr txBox="1"/>
          <p:nvPr/>
        </p:nvSpPr>
        <p:spPr>
          <a:xfrm>
            <a:off x="506406" y="5957175"/>
            <a:ext cx="83332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https://www.theunion.com/opinion/norm-sauer-mann-s-hockey-stick-a-documented-hoax/article_5e9bee14-1468-59aa-90d9-6d1e82f584cf.html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4502CB-23E2-3633-59AB-B24BEEB9755E}"/>
              </a:ext>
            </a:extLst>
          </p:cNvPr>
          <p:cNvSpPr txBox="1">
            <a:spLocks/>
          </p:cNvSpPr>
          <p:nvPr/>
        </p:nvSpPr>
        <p:spPr>
          <a:xfrm>
            <a:off x="345944" y="764147"/>
            <a:ext cx="8655736" cy="6025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373B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accent1"/>
                </a:solidFill>
              </a:rPr>
              <a:t>It is </a:t>
            </a:r>
            <a:r>
              <a:rPr lang="en-US" sz="2600" i="1" dirty="0">
                <a:solidFill>
                  <a:schemeClr val="accent1"/>
                </a:solidFill>
              </a:rPr>
              <a:t>very different </a:t>
            </a:r>
            <a:r>
              <a:rPr lang="en-US" sz="2600" dirty="0">
                <a:solidFill>
                  <a:schemeClr val="accent1"/>
                </a:solidFill>
              </a:rPr>
              <a:t>from the report published in 1990.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E44753-8283-B551-094A-1E46F2BD73FF}"/>
              </a:ext>
            </a:extLst>
          </p:cNvPr>
          <p:cNvSpPr txBox="1">
            <a:spLocks/>
          </p:cNvSpPr>
          <p:nvPr/>
        </p:nvSpPr>
        <p:spPr>
          <a:xfrm>
            <a:off x="234920" y="3765387"/>
            <a:ext cx="9071129" cy="6025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373B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tx1"/>
                </a:solidFill>
              </a:rPr>
              <a:t>The 1990 graph is reportedly based on a wide range of proxy data.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BC73A5-D463-9486-6EE1-CEFE902C074C}"/>
              </a:ext>
            </a:extLst>
          </p:cNvPr>
          <p:cNvSpPr txBox="1">
            <a:spLocks/>
          </p:cNvSpPr>
          <p:nvPr/>
        </p:nvSpPr>
        <p:spPr>
          <a:xfrm>
            <a:off x="281154" y="4239966"/>
            <a:ext cx="8655736" cy="6025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373B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tx1"/>
                </a:solidFill>
              </a:rPr>
              <a:t>The 2001 graph reportedly grafted a narrower range of proxy data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FC1F49-7CF0-DFAD-0D21-8C0D0F676044}"/>
              </a:ext>
            </a:extLst>
          </p:cNvPr>
          <p:cNvSpPr txBox="1">
            <a:spLocks/>
          </p:cNvSpPr>
          <p:nvPr/>
        </p:nvSpPr>
        <p:spPr>
          <a:xfrm>
            <a:off x="304370" y="5177517"/>
            <a:ext cx="8766759" cy="8934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373B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tx1"/>
                </a:solidFill>
              </a:rPr>
              <a:t>This combination of sources differing in methodology forms the basis of the “hockey stick graph” controversy.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A656FE-506D-A12B-FAA6-117209AF70AA}"/>
              </a:ext>
            </a:extLst>
          </p:cNvPr>
          <p:cNvSpPr txBox="1">
            <a:spLocks/>
          </p:cNvSpPr>
          <p:nvPr/>
        </p:nvSpPr>
        <p:spPr>
          <a:xfrm>
            <a:off x="329957" y="4719855"/>
            <a:ext cx="8720179" cy="6025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373B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tx1"/>
                </a:solidFill>
              </a:rPr>
              <a:t>…to selected temperature records from the 20</a:t>
            </a:r>
            <a:r>
              <a:rPr lang="en-US" sz="2100" baseline="30000" dirty="0">
                <a:solidFill>
                  <a:schemeClr val="tx1"/>
                </a:solidFill>
              </a:rPr>
              <a:t>th</a:t>
            </a:r>
            <a:r>
              <a:rPr lang="en-US" sz="2100" dirty="0">
                <a:solidFill>
                  <a:schemeClr val="tx1"/>
                </a:solidFill>
              </a:rPr>
              <a:t> century.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C0E5DA-9744-F5DA-5CB1-480FDE7ABAE4}"/>
              </a:ext>
            </a:extLst>
          </p:cNvPr>
          <p:cNvSpPr/>
          <p:nvPr/>
        </p:nvSpPr>
        <p:spPr>
          <a:xfrm>
            <a:off x="8139022" y="1656745"/>
            <a:ext cx="486136" cy="1110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549F784-9BFE-13D7-959F-1EC5F680E5D5}"/>
              </a:ext>
            </a:extLst>
          </p:cNvPr>
          <p:cNvSpPr/>
          <p:nvPr/>
        </p:nvSpPr>
        <p:spPr>
          <a:xfrm>
            <a:off x="5173884" y="1978566"/>
            <a:ext cx="2855525" cy="602588"/>
          </a:xfrm>
          <a:prstGeom prst="ellipse">
            <a:avLst/>
          </a:prstGeom>
          <a:noFill/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7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3" grpId="0"/>
      <p:bldP spid="5" grpId="0"/>
      <p:bldP spid="6" grpId="0"/>
      <p:bldP spid="7" grpId="0"/>
      <p:bldP spid="10" grpId="0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C63A80-84D7-A73C-35EA-98FE8AA4324D}"/>
              </a:ext>
            </a:extLst>
          </p:cNvPr>
          <p:cNvSpPr txBox="1"/>
          <p:nvPr/>
        </p:nvSpPr>
        <p:spPr>
          <a:xfrm>
            <a:off x="224321" y="6325307"/>
            <a:ext cx="89196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3333"/>
                </a:solidFill>
                <a:latin typeface="Open Sans" panose="020B0606030504020204" pitchFamily="34" charset="0"/>
              </a:rPr>
              <a:t>D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ownloaded from: </a:t>
            </a:r>
            <a:r>
              <a:rPr lang="en-US" sz="2000" dirty="0">
                <a:hlinkClick r:id="rId2"/>
              </a:rPr>
              <a:t>https://www.historyonthenet.com/life-on-a-viking-farm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46D1FB-D1C2-1375-9008-1FBAC70AB498}"/>
              </a:ext>
            </a:extLst>
          </p:cNvPr>
          <p:cNvSpPr txBox="1"/>
          <p:nvPr/>
        </p:nvSpPr>
        <p:spPr>
          <a:xfrm>
            <a:off x="6240964" y="1331399"/>
            <a:ext cx="205413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Barley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Rye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Oats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Cabbages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Onions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Garlic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Leeks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Turnips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Beans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Peas</a:t>
            </a:r>
          </a:p>
        </p:txBody>
      </p:sp>
      <p:pic>
        <p:nvPicPr>
          <p:cNvPr id="10" name="Picture 9" descr="A picture containing outdoor, nature, house, shore&#10;&#10;Description automatically generated">
            <a:extLst>
              <a:ext uri="{FF2B5EF4-FFF2-40B4-BE49-F238E27FC236}">
                <a16:creationId xmlns:a16="http://schemas.microsoft.com/office/drawing/2014/main" id="{CF082948-B923-1218-253A-1384FA662C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117" y="3348133"/>
            <a:ext cx="4783714" cy="2838264"/>
          </a:xfrm>
          <a:prstGeom prst="rect">
            <a:avLst/>
          </a:prstGeom>
        </p:spPr>
      </p:pic>
      <p:pic>
        <p:nvPicPr>
          <p:cNvPr id="3" name="Picture 2" descr="A picture containing water, boat, watercraft, transport&#10;&#10;Description automatically generated">
            <a:extLst>
              <a:ext uri="{FF2B5EF4-FFF2-40B4-BE49-F238E27FC236}">
                <a16:creationId xmlns:a16="http://schemas.microsoft.com/office/drawing/2014/main" id="{068C777D-A0E7-C311-8CCD-FDCF44CB8C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117" y="901750"/>
            <a:ext cx="4783715" cy="235023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6A5C44A-B067-8775-7EFF-E652984213C1}"/>
              </a:ext>
            </a:extLst>
          </p:cNvPr>
          <p:cNvSpPr txBox="1">
            <a:spLocks/>
          </p:cNvSpPr>
          <p:nvPr/>
        </p:nvSpPr>
        <p:spPr>
          <a:xfrm>
            <a:off x="0" y="269704"/>
            <a:ext cx="8919679" cy="6025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373B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0" dirty="0">
                <a:solidFill>
                  <a:schemeClr val="tx1"/>
                </a:solidFill>
              </a:rPr>
              <a:t>During the Middle Ages, Vikings cultivated these crops</a:t>
            </a:r>
            <a:endParaRPr lang="en-US" sz="2800" b="0" i="1" dirty="0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7442A66-3843-5FB5-1E4A-EDF31B4A777D}"/>
              </a:ext>
            </a:extLst>
          </p:cNvPr>
          <p:cNvSpPr txBox="1">
            <a:spLocks/>
          </p:cNvSpPr>
          <p:nvPr/>
        </p:nvSpPr>
        <p:spPr>
          <a:xfrm>
            <a:off x="5398887" y="703969"/>
            <a:ext cx="3520792" cy="6025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373B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0" dirty="0">
                <a:solidFill>
                  <a:schemeClr val="tx1"/>
                </a:solidFill>
              </a:rPr>
              <a:t>…in Greenland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546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890706-534D-119D-A63B-F56AFE0D4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762" y="898946"/>
            <a:ext cx="5653868" cy="22321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CA4E343-B9A5-4C8F-AC30-78B7D5716E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762" y="3223121"/>
            <a:ext cx="5691027" cy="295687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526DDA-AA4C-E0B0-751A-3C65042DF886}"/>
              </a:ext>
            </a:extLst>
          </p:cNvPr>
          <p:cNvCxnSpPr>
            <a:cxnSpLocks/>
          </p:cNvCxnSpPr>
          <p:nvPr/>
        </p:nvCxnSpPr>
        <p:spPr>
          <a:xfrm>
            <a:off x="2619911" y="1787717"/>
            <a:ext cx="2070242" cy="0"/>
          </a:xfrm>
          <a:prstGeom prst="line">
            <a:avLst/>
          </a:prstGeom>
          <a:ln w="76200">
            <a:solidFill>
              <a:srgbClr val="0066FF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E2D362-BB82-FDA3-127D-A4B9AE4C3AE7}"/>
              </a:ext>
            </a:extLst>
          </p:cNvPr>
          <p:cNvCxnSpPr>
            <a:cxnSpLocks/>
          </p:cNvCxnSpPr>
          <p:nvPr/>
        </p:nvCxnSpPr>
        <p:spPr>
          <a:xfrm>
            <a:off x="1940103" y="4354543"/>
            <a:ext cx="2152395" cy="0"/>
          </a:xfrm>
          <a:prstGeom prst="line">
            <a:avLst/>
          </a:prstGeom>
          <a:ln w="76200">
            <a:solidFill>
              <a:srgbClr val="0066FF"/>
            </a:solidFill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>
            <a:extLst>
              <a:ext uri="{FF2B5EF4-FFF2-40B4-BE49-F238E27FC236}">
                <a16:creationId xmlns:a16="http://schemas.microsoft.com/office/drawing/2014/main" id="{EE228A21-663A-4B58-EB12-CF0A770FFD87}"/>
              </a:ext>
            </a:extLst>
          </p:cNvPr>
          <p:cNvSpPr txBox="1">
            <a:spLocks/>
          </p:cNvSpPr>
          <p:nvPr/>
        </p:nvSpPr>
        <p:spPr>
          <a:xfrm>
            <a:off x="-113677" y="260045"/>
            <a:ext cx="9154274" cy="60258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373B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0" dirty="0">
                <a:solidFill>
                  <a:schemeClr val="tx1"/>
                </a:solidFill>
              </a:rPr>
              <a:t>The settlement in Greenland lasted from 985-1450 AD.</a:t>
            </a:r>
            <a:endParaRPr lang="en-US" sz="2800" b="0" i="1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525E97-385B-25E2-856C-B13B161E1886}"/>
              </a:ext>
            </a:extLst>
          </p:cNvPr>
          <p:cNvSpPr txBox="1"/>
          <p:nvPr/>
        </p:nvSpPr>
        <p:spPr>
          <a:xfrm>
            <a:off x="113016" y="6385557"/>
            <a:ext cx="915427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latin typeface="Open Sans" panose="020B0606030504020204" pitchFamily="34" charset="0"/>
              </a:rPr>
              <a:t>Downloaded from: </a:t>
            </a:r>
            <a:r>
              <a:rPr lang="en-US" sz="1600" dirty="0">
                <a:hlinkClick r:id="rId4"/>
              </a:rPr>
              <a:t>https://www.history.com/news/why-did-the-viking-disappear-from-greenland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00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BD1BF82-5228-8758-BF23-EB2D87FA83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714" y="1822198"/>
            <a:ext cx="5018315" cy="19950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0A11327-D63C-8F82-01BF-CDC3CC9219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714" y="3893742"/>
            <a:ext cx="5018315" cy="16384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7817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1E0FF7-9465-533C-B2BB-D7D3DCB0F803}"/>
              </a:ext>
            </a:extLst>
          </p:cNvPr>
          <p:cNvSpPr txBox="1"/>
          <p:nvPr/>
        </p:nvSpPr>
        <p:spPr>
          <a:xfrm>
            <a:off x="381868" y="391224"/>
            <a:ext cx="83802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i="0" dirty="0">
                <a:solidFill>
                  <a:srgbClr val="181818"/>
                </a:solidFill>
                <a:effectLst/>
                <a:latin typeface="+mj-lt"/>
              </a:rPr>
              <a:t>“Historically, the claim of consensus has been the first refuge of scoundrels; it is a way to avoid debate by claiming that the matter is already settled.”	</a:t>
            </a:r>
            <a:r>
              <a:rPr lang="en-US" sz="2200" b="0" i="0" dirty="0">
                <a:solidFill>
                  <a:srgbClr val="181818"/>
                </a:solidFill>
                <a:effectLst/>
                <a:latin typeface="+mj-lt"/>
              </a:rPr>
              <a:t>― </a:t>
            </a:r>
            <a:r>
              <a:rPr lang="en-US" sz="2200" b="1" i="0" dirty="0">
                <a:solidFill>
                  <a:srgbClr val="333333"/>
                </a:solidFill>
                <a:effectLst/>
                <a:latin typeface="+mj-lt"/>
              </a:rPr>
              <a:t>Michael Crichton</a:t>
            </a:r>
            <a:endParaRPr lang="en-US" sz="22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F65556-7473-914F-6BED-0A3B81CDFE5A}"/>
              </a:ext>
            </a:extLst>
          </p:cNvPr>
          <p:cNvSpPr txBox="1"/>
          <p:nvPr/>
        </p:nvSpPr>
        <p:spPr>
          <a:xfrm>
            <a:off x="3165358" y="6077678"/>
            <a:ext cx="52830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181818"/>
                </a:solidFill>
                <a:effectLst/>
                <a:latin typeface="+mj-lt"/>
              </a:rPr>
              <a:t>Scene from the 1957 movie “12 Angry Men”</a:t>
            </a:r>
            <a:endParaRPr lang="en-US" sz="2000" dirty="0">
              <a:latin typeface="+mj-lt"/>
            </a:endParaRPr>
          </a:p>
        </p:txBody>
      </p:sp>
      <p:pic>
        <p:nvPicPr>
          <p:cNvPr id="11" name="Picture 10" descr="A group of men talking&#10;&#10;Description automatically generated with low confidence">
            <a:extLst>
              <a:ext uri="{FF2B5EF4-FFF2-40B4-BE49-F238E27FC236}">
                <a16:creationId xmlns:a16="http://schemas.microsoft.com/office/drawing/2014/main" id="{84663777-521E-2F61-0007-9BA60958E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66" y="1650679"/>
            <a:ext cx="7242067" cy="436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53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95" y="273988"/>
            <a:ext cx="8849528" cy="602588"/>
          </a:xfrm>
        </p:spPr>
        <p:txBody>
          <a:bodyPr/>
          <a:lstStyle/>
          <a:p>
            <a:r>
              <a:rPr lang="en-US" dirty="0"/>
              <a:t>Can we estimate how fast sea levels are rising?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00765A-1A25-81FD-60C5-9FF25196195C}"/>
              </a:ext>
            </a:extLst>
          </p:cNvPr>
          <p:cNvSpPr txBox="1"/>
          <p:nvPr/>
        </p:nvSpPr>
        <p:spPr>
          <a:xfrm>
            <a:off x="1326307" y="6231411"/>
            <a:ext cx="64913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https://climate.nasa.gov/vital-signs/sea-level/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65466F0A-9D3D-1752-C60B-27AEC33DF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77" y="1083280"/>
            <a:ext cx="4837612" cy="3942875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B1CC3CD-948B-906A-E978-09771CBAD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4" y="1080773"/>
            <a:ext cx="4015809" cy="4693947"/>
          </a:xfrm>
        </p:spPr>
        <p:txBody>
          <a:bodyPr/>
          <a:lstStyle/>
          <a:p>
            <a:pPr algn="just"/>
            <a:r>
              <a:rPr lang="en-US" dirty="0"/>
              <a:t>This graph covers 30 years. How many mm per year?</a:t>
            </a:r>
          </a:p>
          <a:p>
            <a:pPr algn="just"/>
            <a:r>
              <a:rPr lang="en-US" dirty="0"/>
              <a:t>How many total mm by 2100? (77 years)</a:t>
            </a:r>
          </a:p>
          <a:p>
            <a:pPr algn="just"/>
            <a:r>
              <a:rPr lang="en-US" dirty="0"/>
              <a:t>If 1 inch = 25.4 mm, how many total inches by 2100?</a:t>
            </a:r>
          </a:p>
          <a:p>
            <a:pPr algn="just"/>
            <a:r>
              <a:rPr lang="en-US" dirty="0"/>
              <a:t>Is this estimate reliable? What did you need to assume?</a:t>
            </a:r>
          </a:p>
        </p:txBody>
      </p:sp>
    </p:spTree>
    <p:extLst>
      <p:ext uri="{BB962C8B-B14F-4D97-AF65-F5344CB8AC3E}">
        <p14:creationId xmlns:p14="http://schemas.microsoft.com/office/powerpoint/2010/main" val="168310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" y="213645"/>
            <a:ext cx="8673738" cy="602588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NOAA projects sea level increases that vary from a few inches to about 7 feet by 2100.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512730-9D4E-AC1C-FC5F-14F132DE8D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46" y="1836736"/>
            <a:ext cx="7670708" cy="497372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26BB85C-20E1-3457-CB13-FCE07D692E77}"/>
              </a:ext>
            </a:extLst>
          </p:cNvPr>
          <p:cNvSpPr txBox="1">
            <a:spLocks/>
          </p:cNvSpPr>
          <p:nvPr/>
        </p:nvSpPr>
        <p:spPr>
          <a:xfrm>
            <a:off x="235131" y="1187849"/>
            <a:ext cx="8673738" cy="6025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373B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solidFill>
                  <a:schemeClr val="tx1"/>
                </a:solidFill>
              </a:rPr>
              <a:t>How does this square with your calculation?</a:t>
            </a:r>
          </a:p>
        </p:txBody>
      </p:sp>
    </p:spTree>
    <p:extLst>
      <p:ext uri="{BB962C8B-B14F-4D97-AF65-F5344CB8AC3E}">
        <p14:creationId xmlns:p14="http://schemas.microsoft.com/office/powerpoint/2010/main" val="423537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Unfortunately, carbon trading is riddled with fraud!</a:t>
            </a:r>
          </a:p>
        </p:txBody>
      </p:sp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C59F757-9D01-DBE5-70B7-9E663117C4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52" y="827903"/>
            <a:ext cx="4916484" cy="2581154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554682FC-FFF8-F1BB-A179-2B6E5CAEE4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52" y="3471358"/>
            <a:ext cx="4916486" cy="25811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668AE8-AE36-78D4-18B4-BA95BB2BB3B2}"/>
              </a:ext>
            </a:extLst>
          </p:cNvPr>
          <p:cNvSpPr txBox="1"/>
          <p:nvPr/>
        </p:nvSpPr>
        <p:spPr>
          <a:xfrm>
            <a:off x="153752" y="6114814"/>
            <a:ext cx="89902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Images downloaded from: </a:t>
            </a:r>
            <a:r>
              <a:rPr lang="en-US" dirty="0">
                <a:hlinkClick r:id="rId4"/>
              </a:rPr>
              <a:t>https:///best-programs-providers8billiontrees.com/carbon-offsets-credits-companies-2021/neutral-certification-companies/</a:t>
            </a:r>
            <a:endParaRPr lang="en-US" dirty="0"/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0F327B9-BE93-61B4-EB09-391B6C9A0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929" y="1996945"/>
            <a:ext cx="3611301" cy="2824223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Greenwashing </a:t>
            </a:r>
            <a:r>
              <a:rPr lang="en-US" dirty="0"/>
              <a:t>is when a company uses deception to appear “green” while engaging in business as usual.</a:t>
            </a:r>
          </a:p>
        </p:txBody>
      </p:sp>
    </p:spTree>
    <p:extLst>
      <p:ext uri="{BB962C8B-B14F-4D97-AF65-F5344CB8AC3E}">
        <p14:creationId xmlns:p14="http://schemas.microsoft.com/office/powerpoint/2010/main" val="11496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521" y="297321"/>
            <a:ext cx="2785715" cy="602588"/>
          </a:xfrm>
        </p:spPr>
        <p:txBody>
          <a:bodyPr/>
          <a:lstStyle/>
          <a:p>
            <a:r>
              <a:rPr lang="en-US" sz="4000" dirty="0"/>
              <a:t>Cui bono?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06" y="1718521"/>
            <a:ext cx="4841783" cy="4764574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4373B7"/>
                </a:solidFill>
              </a:rPr>
              <a:t>Who benefits from climate change denial?</a:t>
            </a:r>
          </a:p>
          <a:p>
            <a:pPr marL="0" indent="0" algn="just">
              <a:buNone/>
            </a:pPr>
            <a:endParaRPr lang="en-US" b="1" dirty="0">
              <a:solidFill>
                <a:srgbClr val="4373B7"/>
              </a:solidFill>
            </a:endParaRPr>
          </a:p>
          <a:p>
            <a:pPr marL="0" indent="0" algn="just">
              <a:buNone/>
            </a:pPr>
            <a:endParaRPr lang="en-US" b="1" dirty="0">
              <a:solidFill>
                <a:srgbClr val="4373B7"/>
              </a:solidFill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4373B7"/>
                </a:solidFill>
              </a:rPr>
              <a:t>Who benefits from climate change alarmism?</a:t>
            </a:r>
          </a:p>
        </p:txBody>
      </p:sp>
      <p:pic>
        <p:nvPicPr>
          <p:cNvPr id="9" name="Picture 8" descr="A person doing a handstand on a beach&#10;&#10;Description automatically generated with medium confidence">
            <a:extLst>
              <a:ext uri="{FF2B5EF4-FFF2-40B4-BE49-F238E27FC236}">
                <a16:creationId xmlns:a16="http://schemas.microsoft.com/office/drawing/2014/main" id="{1787C5DF-E795-DE9A-4211-B57D7461AA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126" y="1137799"/>
            <a:ext cx="1881551" cy="2554521"/>
          </a:xfrm>
          <a:prstGeom prst="rect">
            <a:avLst/>
          </a:prstGeom>
        </p:spPr>
      </p:pic>
      <p:pic>
        <p:nvPicPr>
          <p:cNvPr id="13" name="Picture 12" descr="A poster of a group of people&#10;&#10;Description automatically generated with low confidence">
            <a:extLst>
              <a:ext uri="{FF2B5EF4-FFF2-40B4-BE49-F238E27FC236}">
                <a16:creationId xmlns:a16="http://schemas.microsoft.com/office/drawing/2014/main" id="{CF66B909-2AA3-668D-9DAA-9AF0383A70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956" y="3847544"/>
            <a:ext cx="3815895" cy="2425933"/>
          </a:xfrm>
          <a:prstGeom prst="rect">
            <a:avLst/>
          </a:prstGeom>
        </p:spPr>
      </p:pic>
      <p:pic>
        <p:nvPicPr>
          <p:cNvPr id="12" name="Picture 11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7EC55F06-A03F-C148-D477-29A6439230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592" y="305276"/>
            <a:ext cx="1857148" cy="139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3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BCAA456-FFD1-A84D-9DDB-9F71A92AF7F0}"/>
              </a:ext>
            </a:extLst>
          </p:cNvPr>
          <p:cNvSpPr/>
          <p:nvPr/>
        </p:nvSpPr>
        <p:spPr>
          <a:xfrm>
            <a:off x="797471" y="3119929"/>
            <a:ext cx="3568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water vapor (H</a:t>
            </a:r>
            <a:r>
              <a:rPr lang="en-US" sz="2800" baseline="-25000" dirty="0"/>
              <a:t>2</a:t>
            </a:r>
            <a:r>
              <a:rPr lang="en-US" sz="2800" dirty="0"/>
              <a:t>O)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95B778-672F-EA41-898F-107C76F281CC}"/>
              </a:ext>
            </a:extLst>
          </p:cNvPr>
          <p:cNvSpPr/>
          <p:nvPr/>
        </p:nvSpPr>
        <p:spPr>
          <a:xfrm>
            <a:off x="5082095" y="4078090"/>
            <a:ext cx="3568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carbon dioxide (CO</a:t>
            </a:r>
            <a:r>
              <a:rPr lang="en-US" sz="2800" baseline="-25000" dirty="0"/>
              <a:t>2</a:t>
            </a:r>
            <a:r>
              <a:rPr lang="en-US" sz="2800" dirty="0"/>
              <a:t>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D9E5E4-4A10-7945-BEDB-7320D53BE00F}"/>
              </a:ext>
            </a:extLst>
          </p:cNvPr>
          <p:cNvSpPr/>
          <p:nvPr/>
        </p:nvSpPr>
        <p:spPr>
          <a:xfrm>
            <a:off x="862785" y="4987822"/>
            <a:ext cx="3568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methane(CH</a:t>
            </a:r>
            <a:r>
              <a:rPr lang="en-US" sz="2800" baseline="-25000" dirty="0"/>
              <a:t>4</a:t>
            </a:r>
            <a:r>
              <a:rPr lang="en-US" sz="2800" dirty="0"/>
              <a:t>)</a:t>
            </a:r>
          </a:p>
        </p:txBody>
      </p:sp>
      <p:pic>
        <p:nvPicPr>
          <p:cNvPr id="21" name="Picture 20" descr="A picture containing egg, ball&#10;&#10;Description automatically generated">
            <a:extLst>
              <a:ext uri="{FF2B5EF4-FFF2-40B4-BE49-F238E27FC236}">
                <a16:creationId xmlns:a16="http://schemas.microsoft.com/office/drawing/2014/main" id="{08A64772-9833-684A-A6AC-0C4A0ECA9F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0686" y="3216305"/>
            <a:ext cx="879185" cy="754634"/>
          </a:xfrm>
          <a:prstGeom prst="rect">
            <a:avLst/>
          </a:prstGeom>
        </p:spPr>
      </p:pic>
      <p:pic>
        <p:nvPicPr>
          <p:cNvPr id="23" name="Picture 22" descr="A picture containing ball&#10;&#10;Description automatically generated">
            <a:extLst>
              <a:ext uri="{FF2B5EF4-FFF2-40B4-BE49-F238E27FC236}">
                <a16:creationId xmlns:a16="http://schemas.microsoft.com/office/drawing/2014/main" id="{73D4D655-CCBE-414C-AD14-70FD316118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202" y="4577252"/>
            <a:ext cx="1145961" cy="752932"/>
          </a:xfrm>
          <a:prstGeom prst="rect">
            <a:avLst/>
          </a:prstGeom>
        </p:spPr>
      </p:pic>
      <p:pic>
        <p:nvPicPr>
          <p:cNvPr id="27" name="Picture 26" descr="A picture containing egg, light, sitting, holding&#10;&#10;Description automatically generated">
            <a:extLst>
              <a:ext uri="{FF2B5EF4-FFF2-40B4-BE49-F238E27FC236}">
                <a16:creationId xmlns:a16="http://schemas.microsoft.com/office/drawing/2014/main" id="{2CBE332C-CE17-FB4B-9B75-47F67069D7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810" y="5137680"/>
            <a:ext cx="1377216" cy="1389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4AE2F6-6257-A70D-748D-A3D71F51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00" y="292781"/>
            <a:ext cx="8966217" cy="801623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Greenhouse gases:</a:t>
            </a:r>
          </a:p>
        </p:txBody>
      </p:sp>
    </p:spTree>
    <p:extLst>
      <p:ext uri="{BB962C8B-B14F-4D97-AF65-F5344CB8AC3E}">
        <p14:creationId xmlns:p14="http://schemas.microsoft.com/office/powerpoint/2010/main" val="3845643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521" y="297321"/>
            <a:ext cx="2785715" cy="602588"/>
          </a:xfrm>
        </p:spPr>
        <p:txBody>
          <a:bodyPr/>
          <a:lstStyle/>
          <a:p>
            <a:r>
              <a:rPr lang="en-US" sz="4000" dirty="0"/>
              <a:t>Cui bono?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06" y="1718521"/>
            <a:ext cx="4841783" cy="4764574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>
                <a:solidFill>
                  <a:srgbClr val="4373B7"/>
                </a:solidFill>
              </a:rPr>
              <a:t>Who benefits from climate change denial?</a:t>
            </a:r>
          </a:p>
          <a:p>
            <a:pPr marL="0" indent="0" algn="just">
              <a:buNone/>
            </a:pPr>
            <a:r>
              <a:rPr lang="en-US" b="1" dirty="0"/>
              <a:t>The fossil fuel industry and car manufacturers.</a:t>
            </a:r>
            <a:endParaRPr lang="en-US" dirty="0"/>
          </a:p>
          <a:p>
            <a:pPr marL="0" indent="0" algn="just">
              <a:buNone/>
            </a:pPr>
            <a:r>
              <a:rPr lang="en-US" b="1" dirty="0">
                <a:solidFill>
                  <a:srgbClr val="4373B7"/>
                </a:solidFill>
              </a:rPr>
              <a:t>Who benefits from climate change alarmism?</a:t>
            </a:r>
          </a:p>
          <a:p>
            <a:pPr marL="0" indent="0" algn="just">
              <a:buNone/>
            </a:pPr>
            <a:r>
              <a:rPr lang="en-US" b="1" dirty="0"/>
              <a:t>International organizations, unelected bureaucrats and “green” corporations.</a:t>
            </a:r>
          </a:p>
        </p:txBody>
      </p:sp>
      <p:pic>
        <p:nvPicPr>
          <p:cNvPr id="11" name="Picture 10" descr="A picture containing transport, golf cart&#10;&#10;Description automatically generated">
            <a:extLst>
              <a:ext uri="{FF2B5EF4-FFF2-40B4-BE49-F238E27FC236}">
                <a16:creationId xmlns:a16="http://schemas.microsoft.com/office/drawing/2014/main" id="{C8B8CC47-A512-394E-C7FF-A6743BF0EC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545" y="1055133"/>
            <a:ext cx="1857148" cy="2657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29BF85E-AFCD-487B-5461-004057E304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278" y="6351020"/>
            <a:ext cx="1825219" cy="388964"/>
          </a:xfrm>
          <a:prstGeom prst="rect">
            <a:avLst/>
          </a:prstGeom>
        </p:spPr>
      </p:pic>
      <p:pic>
        <p:nvPicPr>
          <p:cNvPr id="9" name="Picture 8" descr="A person doing a handstand on a beach&#10;&#10;Description automatically generated with medium confidence">
            <a:extLst>
              <a:ext uri="{FF2B5EF4-FFF2-40B4-BE49-F238E27FC236}">
                <a16:creationId xmlns:a16="http://schemas.microsoft.com/office/drawing/2014/main" id="{1787C5DF-E795-DE9A-4211-B57D7461AA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126" y="1137799"/>
            <a:ext cx="1881551" cy="2554521"/>
          </a:xfrm>
          <a:prstGeom prst="rect">
            <a:avLst/>
          </a:prstGeom>
        </p:spPr>
      </p:pic>
      <p:pic>
        <p:nvPicPr>
          <p:cNvPr id="13" name="Picture 12" descr="A poster of a group of people&#10;&#10;Description automatically generated with low confidence">
            <a:extLst>
              <a:ext uri="{FF2B5EF4-FFF2-40B4-BE49-F238E27FC236}">
                <a16:creationId xmlns:a16="http://schemas.microsoft.com/office/drawing/2014/main" id="{CF66B909-2AA3-668D-9DAA-9AF0383A70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956" y="3847544"/>
            <a:ext cx="3815895" cy="2425933"/>
          </a:xfrm>
          <a:prstGeom prst="rect">
            <a:avLst/>
          </a:prstGeom>
        </p:spPr>
      </p:pic>
      <p:pic>
        <p:nvPicPr>
          <p:cNvPr id="14" name="Picture 13" descr="A picture containing outdoor, sky, ground, green&#10;&#10;Description automatically generated">
            <a:extLst>
              <a:ext uri="{FF2B5EF4-FFF2-40B4-BE49-F238E27FC236}">
                <a16:creationId xmlns:a16="http://schemas.microsoft.com/office/drawing/2014/main" id="{CC24F390-B0FE-3DE6-F325-202FC2E69B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517" y="1055133"/>
            <a:ext cx="2048722" cy="26656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15" name="Picture 14" descr="A picture containing indoor, conference room, several&#10;&#10;Description automatically generated">
            <a:extLst>
              <a:ext uri="{FF2B5EF4-FFF2-40B4-BE49-F238E27FC236}">
                <a16:creationId xmlns:a16="http://schemas.microsoft.com/office/drawing/2014/main" id="{F995C5AD-E51C-DB73-C306-FD210F2C012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058" y="3798285"/>
            <a:ext cx="2048722" cy="23873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statue of a person&#10;&#10;Description automatically generated with medium confidence">
            <a:extLst>
              <a:ext uri="{FF2B5EF4-FFF2-40B4-BE49-F238E27FC236}">
                <a16:creationId xmlns:a16="http://schemas.microsoft.com/office/drawing/2014/main" id="{7EC55F06-A03F-C148-D477-29A6439230C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592" y="305276"/>
            <a:ext cx="1857148" cy="1390359"/>
          </a:xfrm>
          <a:prstGeom prst="rect">
            <a:avLst/>
          </a:prstGeom>
        </p:spPr>
      </p:pic>
      <p:pic>
        <p:nvPicPr>
          <p:cNvPr id="6" name="Picture 5" descr="A picture containing person, standing, suit&#10;&#10;Description automatically generated">
            <a:extLst>
              <a:ext uri="{FF2B5EF4-FFF2-40B4-BE49-F238E27FC236}">
                <a16:creationId xmlns:a16="http://schemas.microsoft.com/office/drawing/2014/main" id="{CA9F7E95-35A7-A00E-F9FC-DA793B10E90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711" y="3798285"/>
            <a:ext cx="1891891" cy="23873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E2ECA82D-A638-226B-86A7-B66EB55A8D8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545" y="6416369"/>
            <a:ext cx="1778501" cy="307849"/>
          </a:xfrm>
          <a:prstGeom prst="rect">
            <a:avLst/>
          </a:prstGeom>
        </p:spPr>
      </p:pic>
      <p:pic>
        <p:nvPicPr>
          <p:cNvPr id="5" name="Picture 4" descr="A picture containing text, plate, tableware, dishware&#10;&#10;Description automatically generated">
            <a:extLst>
              <a:ext uri="{FF2B5EF4-FFF2-40B4-BE49-F238E27FC236}">
                <a16:creationId xmlns:a16="http://schemas.microsoft.com/office/drawing/2014/main" id="{EE6AB850-9B5C-D827-405B-CC457677FA5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4387" y="6085056"/>
            <a:ext cx="2144705" cy="662625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84A56226-1CF8-208C-30A7-218DCC7350A4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08" y="6085056"/>
            <a:ext cx="2216351" cy="6405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192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moke, train, outdoor, coming&#10;&#10;Description automatically generated">
            <a:extLst>
              <a:ext uri="{FF2B5EF4-FFF2-40B4-BE49-F238E27FC236}">
                <a16:creationId xmlns:a16="http://schemas.microsoft.com/office/drawing/2014/main" id="{BA55D632-560C-5E4E-9DD4-A68826334B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74" y="2437155"/>
            <a:ext cx="4040149" cy="2259009"/>
          </a:xfrm>
          <a:prstGeom prst="rect">
            <a:avLst/>
          </a:prstGeom>
        </p:spPr>
      </p:pic>
      <p:pic>
        <p:nvPicPr>
          <p:cNvPr id="10" name="Picture 9" descr="A car parked in front of a building&#10;&#10;Description automatically generated">
            <a:extLst>
              <a:ext uri="{FF2B5EF4-FFF2-40B4-BE49-F238E27FC236}">
                <a16:creationId xmlns:a16="http://schemas.microsoft.com/office/drawing/2014/main" id="{DA72155F-6F5E-0B48-A1DE-2B88DF65D3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800" y="2437155"/>
            <a:ext cx="4089926" cy="2259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A59C13-EE3C-9289-3A95-41B1B79D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00" y="292781"/>
            <a:ext cx="8966217" cy="801623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Sources of anthropogenic carbon dioxide:</a:t>
            </a:r>
          </a:p>
        </p:txBody>
      </p:sp>
    </p:spTree>
    <p:extLst>
      <p:ext uri="{BB962C8B-B14F-4D97-AF65-F5344CB8AC3E}">
        <p14:creationId xmlns:p14="http://schemas.microsoft.com/office/powerpoint/2010/main" val="102769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ollusk, invertebrate, clam, dark&#10;&#10;Description automatically generated">
            <a:extLst>
              <a:ext uri="{FF2B5EF4-FFF2-40B4-BE49-F238E27FC236}">
                <a16:creationId xmlns:a16="http://schemas.microsoft.com/office/drawing/2014/main" id="{CC3AC6DC-7941-3C15-B6EA-75CE50088E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638" y="4833651"/>
            <a:ext cx="1850850" cy="1669722"/>
          </a:xfrm>
          <a:prstGeom prst="rect">
            <a:avLst/>
          </a:prstGeom>
        </p:spPr>
      </p:pic>
      <p:pic>
        <p:nvPicPr>
          <p:cNvPr id="7" name="Picture 6" descr="A person and a dog in a cave&#10;&#10;Description automatically generated with medium confidence">
            <a:extLst>
              <a:ext uri="{FF2B5EF4-FFF2-40B4-BE49-F238E27FC236}">
                <a16:creationId xmlns:a16="http://schemas.microsoft.com/office/drawing/2014/main" id="{5F4AF3B4-84A9-2CFC-BEBA-D25C852E57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107" y="4885495"/>
            <a:ext cx="1852507" cy="1566033"/>
          </a:xfrm>
          <a:prstGeom prst="rect">
            <a:avLst/>
          </a:prstGeom>
        </p:spPr>
      </p:pic>
      <p:pic>
        <p:nvPicPr>
          <p:cNvPr id="11" name="Picture 10" descr="A close-up of a coral reef&#10;&#10;Description automatically generated with medium confidence">
            <a:extLst>
              <a:ext uri="{FF2B5EF4-FFF2-40B4-BE49-F238E27FC236}">
                <a16:creationId xmlns:a16="http://schemas.microsoft.com/office/drawing/2014/main" id="{8B3D501D-78AB-0B43-DB3F-3A6E44BDE9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443" y="4864845"/>
            <a:ext cx="1853089" cy="1566033"/>
          </a:xfrm>
          <a:prstGeom prst="rect">
            <a:avLst/>
          </a:prstGeom>
        </p:spPr>
      </p:pic>
      <p:pic>
        <p:nvPicPr>
          <p:cNvPr id="13" name="Picture 12" descr="A picture containing bunch, row, lined, roof&#10;&#10;Description automatically generated">
            <a:extLst>
              <a:ext uri="{FF2B5EF4-FFF2-40B4-BE49-F238E27FC236}">
                <a16:creationId xmlns:a16="http://schemas.microsoft.com/office/drawing/2014/main" id="{2C34EE44-196B-8B9B-2A6F-DA75239DFD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60" y="4813001"/>
            <a:ext cx="1778076" cy="1566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8F17DC-9968-FEB7-2FDD-0F2FD9147BAE}"/>
              </a:ext>
            </a:extLst>
          </p:cNvPr>
          <p:cNvSpPr txBox="1">
            <a:spLocks/>
          </p:cNvSpPr>
          <p:nvPr/>
        </p:nvSpPr>
        <p:spPr>
          <a:xfrm>
            <a:off x="333900" y="406472"/>
            <a:ext cx="8966217" cy="80162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4373B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solidFill>
                  <a:schemeClr val="tx1"/>
                </a:solidFill>
              </a:rPr>
              <a:t>Sediment core, tree ring, packrat middens, and coral reef proxy measurements:</a:t>
            </a:r>
          </a:p>
        </p:txBody>
      </p:sp>
    </p:spTree>
    <p:extLst>
      <p:ext uri="{BB962C8B-B14F-4D97-AF65-F5344CB8AC3E}">
        <p14:creationId xmlns:p14="http://schemas.microsoft.com/office/powerpoint/2010/main" val="187514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42" y="395834"/>
            <a:ext cx="8292670" cy="751669"/>
          </a:xfrm>
        </p:spPr>
        <p:txBody>
          <a:bodyPr/>
          <a:lstStyle/>
          <a:p>
            <a:pPr algn="just"/>
            <a:r>
              <a:rPr lang="en-US" sz="2800" b="0" dirty="0">
                <a:solidFill>
                  <a:schemeClr val="tx1"/>
                </a:solidFill>
              </a:rPr>
              <a:t>Nevertheless, some proxy measurements also indicate that CO</a:t>
            </a:r>
            <a:r>
              <a:rPr lang="en-US" sz="1800" b="0" dirty="0">
                <a:solidFill>
                  <a:schemeClr val="tx1"/>
                </a:solidFill>
              </a:rPr>
              <a:t>2</a:t>
            </a:r>
            <a:r>
              <a:rPr lang="en-US" sz="2800" b="0" dirty="0">
                <a:solidFill>
                  <a:schemeClr val="tx1"/>
                </a:solidFill>
              </a:rPr>
              <a:t> levels may have far exceeded those of today during the time of the dinosaurs.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99C0F6-31C4-54B6-553C-49FB82296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6108525"/>
            <a:ext cx="5944265" cy="463737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D349473B-0E3F-F90A-C020-7B0FB1489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1" y="2044170"/>
            <a:ext cx="5800574" cy="4047594"/>
          </a:xfrm>
          <a:prstGeom prst="rect">
            <a:avLst/>
          </a:prstGeom>
        </p:spPr>
      </p:pic>
      <p:pic>
        <p:nvPicPr>
          <p:cNvPr id="15" name="Picture 14" descr="A picture containing outdoor, sky, grass, grassy&#10;&#10;Description automatically generated">
            <a:extLst>
              <a:ext uri="{FF2B5EF4-FFF2-40B4-BE49-F238E27FC236}">
                <a16:creationId xmlns:a16="http://schemas.microsoft.com/office/drawing/2014/main" id="{54D74616-DF2C-F8F6-E1D0-7D10AFE30B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705" y="2044170"/>
            <a:ext cx="2627032" cy="409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9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605" y="341112"/>
            <a:ext cx="8572790" cy="938710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…and for most of geological history, the Earth was ice-free…</a:t>
            </a:r>
          </a:p>
        </p:txBody>
      </p:sp>
      <p:pic>
        <p:nvPicPr>
          <p:cNvPr id="8" name="Picture 7" descr="A graph showing the age of dinosaurs&#10;&#10;Description automatically generated">
            <a:extLst>
              <a:ext uri="{FF2B5EF4-FFF2-40B4-BE49-F238E27FC236}">
                <a16:creationId xmlns:a16="http://schemas.microsoft.com/office/drawing/2014/main" id="{B7C63814-855C-61F4-3C4A-30E774C57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69" y="1744535"/>
            <a:ext cx="8198661" cy="43321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1FF208-0BBF-6418-E2CF-8BABA3909D48}"/>
              </a:ext>
            </a:extLst>
          </p:cNvPr>
          <p:cNvSpPr txBox="1"/>
          <p:nvPr/>
        </p:nvSpPr>
        <p:spPr>
          <a:xfrm>
            <a:off x="442636" y="6000447"/>
            <a:ext cx="82587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https://www.science.org/content/article/500-million-year-survey-earths-climate-reveals-dire-warning-humanity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143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5BBEBF6B-8022-AB77-32E4-5DDE3BB061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683834"/>
            <a:ext cx="8875437" cy="505150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2CAE05-2645-1FDA-1944-318AF067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81" y="294338"/>
            <a:ext cx="8679254" cy="602588"/>
          </a:xfrm>
        </p:spPr>
        <p:txBody>
          <a:bodyPr/>
          <a:lstStyle/>
          <a:p>
            <a:pPr algn="just"/>
            <a:r>
              <a:rPr lang="en-US" sz="2800" b="0" dirty="0">
                <a:solidFill>
                  <a:schemeClr val="tx1"/>
                </a:solidFill>
              </a:rPr>
              <a:t>…and some proxy measurements indicate the Earth was warmer during these pre-industrial portions of human history. </a:t>
            </a:r>
          </a:p>
        </p:txBody>
      </p:sp>
    </p:spTree>
    <p:extLst>
      <p:ext uri="{BB962C8B-B14F-4D97-AF65-F5344CB8AC3E}">
        <p14:creationId xmlns:p14="http://schemas.microsoft.com/office/powerpoint/2010/main" val="2879163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900" y="292781"/>
            <a:ext cx="8966217" cy="801623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This might be attributed to cycling that is totally unrelated to human activity.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09AEF8F3-BD07-0BBB-BEC8-11491801D0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257" y="1442043"/>
            <a:ext cx="6555017" cy="539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46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nature, spring, day&#10;&#10;Description automatically generated">
            <a:extLst>
              <a:ext uri="{FF2B5EF4-FFF2-40B4-BE49-F238E27FC236}">
                <a16:creationId xmlns:a16="http://schemas.microsoft.com/office/drawing/2014/main" id="{4B432960-58A1-F2FC-F843-712911ABD2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099" y="2891795"/>
            <a:ext cx="2265062" cy="1686966"/>
          </a:xfrm>
          <a:prstGeom prst="rect">
            <a:avLst/>
          </a:prstGeom>
        </p:spPr>
      </p:pic>
      <p:pic>
        <p:nvPicPr>
          <p:cNvPr id="9" name="Picture 8" descr="White clouds in the sky&#10;&#10;Description automatically generated with medium confidence">
            <a:extLst>
              <a:ext uri="{FF2B5EF4-FFF2-40B4-BE49-F238E27FC236}">
                <a16:creationId xmlns:a16="http://schemas.microsoft.com/office/drawing/2014/main" id="{D748C7A1-56AF-B676-E974-BE827E9523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098" y="4725634"/>
            <a:ext cx="2265062" cy="1829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E5BFF8-8AD4-A67F-AC40-C69446CC0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46" y="493503"/>
            <a:ext cx="8966217" cy="801623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Climate predictions are further confounded by the dual role of water vapor.</a:t>
            </a:r>
          </a:p>
        </p:txBody>
      </p:sp>
    </p:spTree>
    <p:extLst>
      <p:ext uri="{BB962C8B-B14F-4D97-AF65-F5344CB8AC3E}">
        <p14:creationId xmlns:p14="http://schemas.microsoft.com/office/powerpoint/2010/main" val="3504935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8463</TotalTime>
  <Words>564</Words>
  <Application>Microsoft Macintosh PowerPoint</Application>
  <PresentationFormat>On-screen Show (4:3)</PresentationFormat>
  <Paragraphs>65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Open Sans</vt:lpstr>
      <vt:lpstr>Wingdings</vt:lpstr>
      <vt:lpstr>Office Theme</vt:lpstr>
      <vt:lpstr>Causes of climate:</vt:lpstr>
      <vt:lpstr>Greenhouse gases:</vt:lpstr>
      <vt:lpstr>Sources of anthropogenic carbon dioxide:</vt:lpstr>
      <vt:lpstr>PowerPoint Presentation</vt:lpstr>
      <vt:lpstr>Nevertheless, some proxy measurements also indicate that CO2 levels may have far exceeded those of today during the time of the dinosaurs.</vt:lpstr>
      <vt:lpstr>…and for most of geological history, the Earth was ice-free…</vt:lpstr>
      <vt:lpstr>…and some proxy measurements indicate the Earth was warmer during these pre-industrial portions of human history. </vt:lpstr>
      <vt:lpstr>This might be attributed to cycling that is totally unrelated to human activity.</vt:lpstr>
      <vt:lpstr>Climate predictions are further confounded by the dual role of water vapor.</vt:lpstr>
      <vt:lpstr>…and the overall percent of water vapor in the atmosphere far exceeds that of carbon dioxide:</vt:lpstr>
      <vt:lpstr>The graph in your book is from the 2001 IPCC Report.</vt:lpstr>
      <vt:lpstr>PowerPoint Presentation</vt:lpstr>
      <vt:lpstr>PowerPoint Presentation</vt:lpstr>
      <vt:lpstr>PowerPoint Presentation</vt:lpstr>
      <vt:lpstr>PowerPoint Presentation</vt:lpstr>
      <vt:lpstr>Can we estimate how fast sea levels are rising?</vt:lpstr>
      <vt:lpstr>NOAA projects sea level increases that vary from a few inches to about 7 feet by 2100.</vt:lpstr>
      <vt:lpstr>Unfortunately, carbon trading is riddled with fraud!</vt:lpstr>
      <vt:lpstr>Cui bono?</vt:lpstr>
      <vt:lpstr>Cui bono?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Dauray</dc:creator>
  <cp:lastModifiedBy>Antonio Chaves</cp:lastModifiedBy>
  <cp:revision>280</cp:revision>
  <cp:lastPrinted>2024-04-27T21:11:39Z</cp:lastPrinted>
  <dcterms:created xsi:type="dcterms:W3CDTF">2013-08-16T14:45:44Z</dcterms:created>
  <dcterms:modified xsi:type="dcterms:W3CDTF">2024-05-04T14:43:48Z</dcterms:modified>
</cp:coreProperties>
</file>