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9" r:id="rId1"/>
  </p:sldMasterIdLst>
  <p:notesMasterIdLst>
    <p:notesMasterId r:id="rId6"/>
  </p:notesMasterIdLst>
  <p:handoutMasterIdLst>
    <p:handoutMasterId r:id="rId7"/>
  </p:handoutMasterIdLst>
  <p:sldIdLst>
    <p:sldId id="525" r:id="rId2"/>
    <p:sldId id="526" r:id="rId3"/>
    <p:sldId id="527" r:id="rId4"/>
    <p:sldId id="528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895"/>
    <p:restoredTop sz="70845" autoAdjust="0"/>
  </p:normalViewPr>
  <p:slideViewPr>
    <p:cSldViewPr>
      <p:cViewPr varScale="1">
        <p:scale>
          <a:sx n="85" d="100"/>
          <a:sy n="85" d="100"/>
        </p:scale>
        <p:origin x="15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2B1E5A20-45EB-4905-927A-C8E817B99D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BC09C6A0-9545-456F-B69E-63E5CF518E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c6f91993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c6f91993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00548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c6f91993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c6f91993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14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0C9B-E63C-C14B-8D8B-69F3509FFE7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58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0C9B-E63C-C14B-8D8B-69F3509FFE7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27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58ADF-71F3-4BFE-8666-A1F041488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0292-C61F-4A49-9A5F-68F6D0180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8349-406D-4294-BBDC-BFD625D3B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984967"/>
            <a:ext cx="8222100" cy="102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2558767"/>
            <a:ext cx="8222100" cy="36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fld id="{00000000-1234-1234-1234-123412341234}" type="slidenum">
              <a:rPr lang="en" smtClean="0"/>
              <a:pPr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0496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2FCF-176E-4BF9-91BB-D2D9E043D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5E63-AD59-4779-9C0B-8A8C6E923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EEEDD-D8EE-46A2-8A28-DA3346FD9D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F564-1B08-436E-9AAA-A0497BD15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5830-7ADD-4654-9FC4-53D575C776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1E60-3788-4696-9C29-363C2B87E9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EF17B-3303-4512-B0CC-71D6230AB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B4FDB-36D1-4370-AB90-873360452E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46000">
              <a:schemeClr val="accent5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7D45D-32D4-4976-BA7E-8FFFCF786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>
            <a:spLocks noGrp="1"/>
          </p:cNvSpPr>
          <p:nvPr>
            <p:ph type="title"/>
          </p:nvPr>
        </p:nvSpPr>
        <p:spPr>
          <a:xfrm>
            <a:off x="448596" y="1304723"/>
            <a:ext cx="8222100" cy="7677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b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b="1" dirty="0"/>
              <a:t>Combustion</a:t>
            </a:r>
            <a:endParaRPr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03901" y="2502550"/>
            <a:ext cx="8826491" cy="3370050"/>
          </a:xfrm>
        </p:spPr>
        <p:txBody>
          <a:bodyPr/>
          <a:lstStyle/>
          <a:p>
            <a:pPr marL="114300" indent="0">
              <a:buNone/>
            </a:pPr>
            <a:r>
              <a:rPr lang="en-US" sz="2800" dirty="0"/>
              <a:t>sugar		+ 	oxygen	carbon dioxide + water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100 g	 		108 g			148 g		60 g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i="1" dirty="0"/>
              <a:t>400 Cal.					0 Cal.		0 Cal.</a:t>
            </a:r>
            <a:endParaRPr lang="en-US" sz="2400" dirty="0"/>
          </a:p>
          <a:p>
            <a:pPr marL="114300" indent="0">
              <a:buNone/>
            </a:pPr>
            <a:endParaRPr lang="en-US" sz="2400" dirty="0"/>
          </a:p>
        </p:txBody>
      </p:sp>
      <p:sp>
        <p:nvSpPr>
          <p:cNvPr id="6" name="Explosion 1 5"/>
          <p:cNvSpPr/>
          <p:nvPr/>
        </p:nvSpPr>
        <p:spPr>
          <a:xfrm>
            <a:off x="2466187" y="4579742"/>
            <a:ext cx="3880156" cy="1887310"/>
          </a:xfrm>
          <a:prstGeom prst="irregularSeal1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114300"/>
            <a:r>
              <a:rPr lang="en-US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0722" y="5198405"/>
            <a:ext cx="196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Produces about </a:t>
            </a:r>
          </a:p>
          <a:p>
            <a:r>
              <a:rPr lang="en-US" sz="1600" b="1" i="1" dirty="0"/>
              <a:t>400 Cal. heat &amp; light</a:t>
            </a:r>
          </a:p>
        </p:txBody>
      </p:sp>
      <p:sp>
        <p:nvSpPr>
          <p:cNvPr id="9" name="Rectangle 8"/>
          <p:cNvSpPr/>
          <p:nvPr/>
        </p:nvSpPr>
        <p:spPr>
          <a:xfrm rot="5400000">
            <a:off x="4113877" y="3847715"/>
            <a:ext cx="58477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24242"/>
                </a:solidFill>
                <a:sym typeface="Symbol"/>
              </a:rPr>
              <a:t></a:t>
            </a:r>
            <a:endParaRPr lang="en-US" sz="3200" dirty="0">
              <a:solidFill>
                <a:srgbClr val="42424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114800" y="3417613"/>
            <a:ext cx="58477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24242"/>
                </a:solidFill>
                <a:sym typeface="Symbol"/>
              </a:rPr>
              <a:t></a:t>
            </a:r>
            <a:endParaRPr lang="en-US" sz="3200" dirty="0">
              <a:solidFill>
                <a:srgbClr val="42424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5400000">
            <a:off x="4125529" y="2973962"/>
            <a:ext cx="58477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24242"/>
                </a:solidFill>
                <a:sym typeface="Symbol"/>
              </a:rPr>
              <a:t></a:t>
            </a:r>
            <a:endParaRPr lang="en-US" sz="3200" dirty="0">
              <a:solidFill>
                <a:srgbClr val="424242"/>
              </a:solidFill>
            </a:endParaRPr>
          </a:p>
        </p:txBody>
      </p:sp>
      <p:pic>
        <p:nvPicPr>
          <p:cNvPr id="12" name="Picture 11" descr="800px-Firetor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422" y="855594"/>
            <a:ext cx="1569096" cy="166595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23919BE-A712-6047-9032-55AB969FC026}"/>
              </a:ext>
            </a:extLst>
          </p:cNvPr>
          <p:cNvSpPr/>
          <p:nvPr/>
        </p:nvSpPr>
        <p:spPr>
          <a:xfrm>
            <a:off x="4114800" y="2500553"/>
            <a:ext cx="72650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24242"/>
                </a:solidFill>
                <a:sym typeface="Symbol"/>
              </a:rPr>
              <a:t></a:t>
            </a:r>
            <a:endParaRPr lang="en-US" sz="3200" dirty="0"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5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  <p:bldP spid="2" grpId="0" build="p"/>
      <p:bldP spid="6" grpId="0" animBg="1"/>
      <p:bldP spid="7" grpId="0"/>
      <p:bldP spid="9" grpId="0"/>
      <p:bldP spid="10" grpId="0"/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>
            <a:spLocks noGrp="1"/>
          </p:cNvSpPr>
          <p:nvPr>
            <p:ph type="title"/>
          </p:nvPr>
        </p:nvSpPr>
        <p:spPr>
          <a:xfrm>
            <a:off x="448596" y="1304723"/>
            <a:ext cx="8222100" cy="767700"/>
          </a:xfrm>
          <a:prstGeom prst="rect">
            <a:avLst/>
          </a:prstGeom>
        </p:spPr>
        <p:txBody>
          <a:bodyPr spcFirstLastPara="1" vert="horz" wrap="square" lIns="91425" tIns="91425" rIns="91425" bIns="91425" numCol="1" anchor="b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b="1" dirty="0"/>
              <a:t>Respiration</a:t>
            </a:r>
            <a:endParaRPr b="1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03901" y="2502550"/>
            <a:ext cx="8826491" cy="3370050"/>
          </a:xfrm>
        </p:spPr>
        <p:txBody>
          <a:bodyPr/>
          <a:lstStyle/>
          <a:p>
            <a:pPr marL="114300" indent="0">
              <a:buNone/>
            </a:pPr>
            <a:r>
              <a:rPr lang="en-US" sz="2800" dirty="0"/>
              <a:t>sugar		+	oxygen	carbon dioxide + water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/>
              <a:t>100 g			108 g			148 g		60 g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i="1" dirty="0"/>
              <a:t>400 Cal.					0 Cal.		0 Cal.</a:t>
            </a:r>
            <a:endParaRPr lang="en-US" sz="2400" dirty="0"/>
          </a:p>
          <a:p>
            <a:pPr marL="114300" indent="0">
              <a:buNone/>
            </a:pPr>
            <a:endParaRPr lang="en-US" sz="2400" dirty="0"/>
          </a:p>
        </p:txBody>
      </p:sp>
      <p:sp>
        <p:nvSpPr>
          <p:cNvPr id="6" name="Explosion 1 5"/>
          <p:cNvSpPr/>
          <p:nvPr/>
        </p:nvSpPr>
        <p:spPr>
          <a:xfrm>
            <a:off x="2778131" y="4615448"/>
            <a:ext cx="3239288" cy="1875658"/>
          </a:xfrm>
          <a:prstGeom prst="irregularSeal1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114300"/>
            <a:r>
              <a:rPr lang="en-US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dirty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endParaRPr lang="en-US" sz="1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6265" y="5197787"/>
            <a:ext cx="31731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/>
              <a:t>Produces about </a:t>
            </a:r>
          </a:p>
          <a:p>
            <a:pPr algn="ctr"/>
            <a:r>
              <a:rPr lang="en-US" sz="1600" b="1" i="1" dirty="0"/>
              <a:t>160 Cal. of cellular energy </a:t>
            </a:r>
          </a:p>
        </p:txBody>
      </p:sp>
      <p:sp>
        <p:nvSpPr>
          <p:cNvPr id="9" name="Rectangle 8"/>
          <p:cNvSpPr/>
          <p:nvPr/>
        </p:nvSpPr>
        <p:spPr>
          <a:xfrm rot="5400000">
            <a:off x="4115697" y="3932551"/>
            <a:ext cx="717639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24242"/>
                </a:solidFill>
                <a:sym typeface="Symbol"/>
              </a:rPr>
              <a:t></a:t>
            </a:r>
            <a:endParaRPr lang="en-US" sz="3200" dirty="0">
              <a:solidFill>
                <a:srgbClr val="42424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116620" y="3502449"/>
            <a:ext cx="717639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24242"/>
                </a:solidFill>
                <a:sym typeface="Symbol"/>
              </a:rPr>
              <a:t></a:t>
            </a:r>
            <a:endParaRPr lang="en-US" sz="3200" dirty="0">
              <a:solidFill>
                <a:srgbClr val="42424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5400000">
            <a:off x="4104044" y="3058797"/>
            <a:ext cx="717639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24242"/>
                </a:solidFill>
                <a:sym typeface="Symbol"/>
              </a:rPr>
              <a:t></a:t>
            </a:r>
            <a:endParaRPr lang="en-US" sz="3200" dirty="0">
              <a:solidFill>
                <a:srgbClr val="424242"/>
              </a:solidFill>
            </a:endParaRPr>
          </a:p>
        </p:txBody>
      </p:sp>
      <p:pic>
        <p:nvPicPr>
          <p:cNvPr id="12" name="Picture 11" descr="Oxygen_mask_KM-3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008" y="850065"/>
            <a:ext cx="1406992" cy="167314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A4703D3-5CF5-6345-8792-EE8FA01A9F7B}"/>
              </a:ext>
            </a:extLst>
          </p:cNvPr>
          <p:cNvSpPr/>
          <p:nvPr/>
        </p:nvSpPr>
        <p:spPr>
          <a:xfrm>
            <a:off x="4114800" y="2534239"/>
            <a:ext cx="72650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424242"/>
                </a:solidFill>
                <a:sym typeface="Symbol"/>
              </a:rPr>
              <a:t></a:t>
            </a:r>
            <a:endParaRPr lang="en-US" sz="3200" dirty="0">
              <a:solidFill>
                <a:srgbClr val="4242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6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2843"/>
            <a:ext cx="7772400" cy="1143000"/>
          </a:xfrm>
        </p:spPr>
        <p:txBody>
          <a:bodyPr/>
          <a:lstStyle/>
          <a:p>
            <a:r>
              <a:rPr lang="en-US" dirty="0"/>
              <a:t>Review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80187"/>
            <a:ext cx="7772400" cy="4114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800" dirty="0"/>
              <a:t>What is the purpose of cellular respiration?</a:t>
            </a:r>
          </a:p>
          <a:p>
            <a:pPr marL="514350" indent="-514350">
              <a:buFontTx/>
              <a:buAutoNum type="arabicPeriod"/>
            </a:pPr>
            <a:r>
              <a:rPr lang="en-US" sz="2800" dirty="0"/>
              <a:t>What process provides the energy needed for cellular respiration?</a:t>
            </a:r>
          </a:p>
          <a:p>
            <a:pPr marL="514350" indent="-514350">
              <a:buFontTx/>
              <a:buAutoNum type="arabicPeriod"/>
            </a:pPr>
            <a:r>
              <a:rPr lang="en-US" sz="2800" dirty="0"/>
              <a:t>What process synthesizes sugar from carbon dioxide and water?</a:t>
            </a:r>
          </a:p>
          <a:p>
            <a:pPr marL="514350" indent="-514350">
              <a:buFontTx/>
              <a:buAutoNum type="arabicPeriod"/>
            </a:pPr>
            <a:r>
              <a:rPr lang="en-US" sz="2800" dirty="0"/>
              <a:t>What provides energy for the synthesis of sugar?</a:t>
            </a:r>
          </a:p>
          <a:p>
            <a:pPr marL="514350" indent="-514350">
              <a:buFontTx/>
              <a:buAutoNum type="arabicPeriod"/>
            </a:pPr>
            <a:r>
              <a:rPr lang="en-US" sz="2800" dirty="0"/>
              <a:t>Why does the consumption of 400 calories of sugar only generate 160 calories of cellular energy?</a:t>
            </a:r>
          </a:p>
          <a:p>
            <a:pPr marL="514350" indent="-514350">
              <a:buFontTx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2018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096623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700"/>
            <a:ext cx="7772400" cy="1143000"/>
          </a:xfrm>
        </p:spPr>
        <p:txBody>
          <a:bodyPr/>
          <a:lstStyle/>
          <a:p>
            <a:r>
              <a:rPr lang="en-US" dirty="0"/>
              <a:t>Review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Tx/>
              <a:buAutoNum type="arabicPeriod"/>
            </a:pPr>
            <a:r>
              <a:rPr lang="en-US" sz="2800" dirty="0"/>
              <a:t>What is the purpose of cellular respiration?</a:t>
            </a:r>
            <a:r>
              <a:rPr lang="en-US" sz="2800" b="1" dirty="0"/>
              <a:t> It generates energy for our cells.</a:t>
            </a:r>
          </a:p>
          <a:p>
            <a:pPr marL="514350" indent="-514350">
              <a:buFontTx/>
              <a:buAutoNum type="arabicPeriod"/>
            </a:pPr>
            <a:r>
              <a:rPr lang="en-US" sz="2800" dirty="0"/>
              <a:t>What process provides the energy needed for cellular respiration? </a:t>
            </a:r>
            <a:r>
              <a:rPr lang="en-US" sz="2800" b="1" dirty="0"/>
              <a:t>the oxidation of sugar</a:t>
            </a:r>
          </a:p>
          <a:p>
            <a:pPr marL="514350" indent="-514350">
              <a:buFontTx/>
              <a:buAutoNum type="arabicPeriod"/>
            </a:pPr>
            <a:r>
              <a:rPr lang="en-US" sz="2800" dirty="0"/>
              <a:t>What process synthesizes sugar from carbon dioxide and water? </a:t>
            </a:r>
            <a:r>
              <a:rPr lang="en-US" sz="2800" b="1" dirty="0"/>
              <a:t>photosynthesis</a:t>
            </a:r>
          </a:p>
          <a:p>
            <a:pPr marL="514350" indent="-514350">
              <a:buFontTx/>
              <a:buAutoNum type="arabicPeriod"/>
            </a:pPr>
            <a:r>
              <a:rPr lang="en-US" sz="2800" dirty="0"/>
              <a:t>What provides energy for the synthesis of sugar? </a:t>
            </a:r>
            <a:r>
              <a:rPr lang="en-US" sz="2800" b="1" dirty="0"/>
              <a:t>sunlight</a:t>
            </a:r>
          </a:p>
          <a:p>
            <a:pPr marL="514350" indent="-514350">
              <a:buFontTx/>
              <a:buAutoNum type="arabicPeriod"/>
            </a:pPr>
            <a:r>
              <a:rPr lang="en-US" sz="2800" dirty="0"/>
              <a:t>Why does the consumption of 400 calories of sugar only generate 160 calories of cellular energy? </a:t>
            </a:r>
            <a:r>
              <a:rPr lang="en-US" sz="2800" b="1" dirty="0"/>
              <a:t>The second law of thermodynamics.</a:t>
            </a:r>
          </a:p>
          <a:p>
            <a:pPr marL="514350" indent="-514350">
              <a:buFontTx/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2018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565617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2427</TotalTime>
  <Words>268</Words>
  <Application>Microsoft Macintosh PowerPoint</Application>
  <PresentationFormat>On-screen Show (4:3)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Office Theme</vt:lpstr>
      <vt:lpstr>Combustion</vt:lpstr>
      <vt:lpstr>Respiration</vt:lpstr>
      <vt:lpstr>Review Questions</vt:lpstr>
      <vt:lpstr>Review Questions</vt:lpstr>
    </vt:vector>
  </TitlesOfParts>
  <Company>Mongomery Collage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Montgomery College</dc:creator>
  <cp:lastModifiedBy>Antonio Chaves</cp:lastModifiedBy>
  <cp:revision>125</cp:revision>
  <cp:lastPrinted>2019-09-17T13:39:56Z</cp:lastPrinted>
  <dcterms:created xsi:type="dcterms:W3CDTF">2000-09-15T14:06:05Z</dcterms:created>
  <dcterms:modified xsi:type="dcterms:W3CDTF">2021-04-25T15:05:33Z</dcterms:modified>
</cp:coreProperties>
</file>